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6"/>
  </p:notesMasterIdLst>
  <p:handoutMasterIdLst>
    <p:handoutMasterId r:id="rId47"/>
  </p:handoutMasterIdLst>
  <p:sldIdLst>
    <p:sldId id="264" r:id="rId3"/>
    <p:sldId id="304" r:id="rId4"/>
    <p:sldId id="305" r:id="rId5"/>
    <p:sldId id="306" r:id="rId6"/>
    <p:sldId id="307" r:id="rId7"/>
    <p:sldId id="318" r:id="rId8"/>
    <p:sldId id="322" r:id="rId9"/>
    <p:sldId id="323" r:id="rId10"/>
    <p:sldId id="316" r:id="rId11"/>
    <p:sldId id="319" r:id="rId12"/>
    <p:sldId id="320" r:id="rId13"/>
    <p:sldId id="321" r:id="rId14"/>
    <p:sldId id="317" r:id="rId15"/>
    <p:sldId id="311" r:id="rId16"/>
    <p:sldId id="324" r:id="rId17"/>
    <p:sldId id="310" r:id="rId18"/>
    <p:sldId id="312" r:id="rId19"/>
    <p:sldId id="343" r:id="rId20"/>
    <p:sldId id="349" r:id="rId21"/>
    <p:sldId id="296" r:id="rId22"/>
    <p:sldId id="350" r:id="rId23"/>
    <p:sldId id="366" r:id="rId24"/>
    <p:sldId id="367" r:id="rId25"/>
    <p:sldId id="369" r:id="rId26"/>
    <p:sldId id="351" r:id="rId27"/>
    <p:sldId id="353" r:id="rId28"/>
    <p:sldId id="355" r:id="rId29"/>
    <p:sldId id="348" r:id="rId30"/>
    <p:sldId id="360" r:id="rId31"/>
    <p:sldId id="362" r:id="rId32"/>
    <p:sldId id="361" r:id="rId33"/>
    <p:sldId id="365" r:id="rId34"/>
    <p:sldId id="371" r:id="rId35"/>
    <p:sldId id="337" r:id="rId36"/>
    <p:sldId id="308" r:id="rId37"/>
    <p:sldId id="340" r:id="rId38"/>
    <p:sldId id="326" r:id="rId39"/>
    <p:sldId id="336" r:id="rId40"/>
    <p:sldId id="334" r:id="rId41"/>
    <p:sldId id="327" r:id="rId42"/>
    <p:sldId id="335" r:id="rId43"/>
    <p:sldId id="342" r:id="rId44"/>
    <p:sldId id="266" r:id="rId4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903B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1" d="100"/>
          <a:sy n="61" d="100"/>
        </p:scale>
        <p:origin x="-162" y="-78"/>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p:cViewPr varScale="1">
        <p:scale>
          <a:sx n="55" d="100"/>
          <a:sy n="55" d="100"/>
        </p:scale>
        <p:origin x="307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TW" sz="1200"/>
            </a:lvl1pPr>
          </a:lstStyle>
          <a:p>
            <a:endParaRPr lang="zh-TW">
              <a:solidFill>
                <a:schemeClr val="tx2"/>
              </a:solidFill>
            </a:endParaRPr>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zh-TW" sz="1200"/>
            </a:lvl1pPr>
          </a:lstStyle>
          <a:p>
            <a:fld id="{E973C59C-4E16-4A64-A766-34DB213E11B3}" type="datetimeFigureOut">
              <a:rPr lang="en-US" altLang="zh-TW">
                <a:solidFill>
                  <a:schemeClr val="tx2"/>
                </a:solidFill>
              </a:rPr>
              <a:pPr/>
              <a:t>10/31/2013</a:t>
            </a:fld>
            <a:endParaRPr lang="zh-TW">
              <a:solidFill>
                <a:schemeClr val="tx2"/>
              </a:solidFill>
            </a:endParaRPr>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zh-TW" sz="1200"/>
            </a:lvl1pPr>
          </a:lstStyle>
          <a:p>
            <a:endParaRPr lang="zh-TW">
              <a:solidFill>
                <a:schemeClr val="tx2"/>
              </a:solidFill>
            </a:endParaRPr>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zh-TW" sz="1200"/>
            </a:lvl1pPr>
          </a:lstStyle>
          <a:p>
            <a:fld id="{CFD77566-CD65-4859-9FA1-43956DC85B8C}" type="slidenum">
              <a:rPr lang="zh-TW">
                <a:solidFill>
                  <a:schemeClr val="tx2"/>
                </a:solidFill>
              </a:rPr>
              <a:pPr/>
              <a:t>‹#›</a:t>
            </a:fld>
            <a:endParaRPr lang="zh-TW">
              <a:solidFill>
                <a:schemeClr val="tx2"/>
              </a:solidFill>
            </a:endParaRPr>
          </a:p>
        </p:txBody>
      </p:sp>
    </p:spTree>
    <p:extLst>
      <p:ext uri="{BB962C8B-B14F-4D97-AF65-F5344CB8AC3E}">
        <p14:creationId xmlns=""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TW" sz="1200">
                <a:solidFill>
                  <a:schemeClr val="tx2"/>
                </a:solidFill>
              </a:defRPr>
            </a:lvl1pPr>
          </a:lstStyle>
          <a:p>
            <a:endParaRPr lang="zh-TW"/>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zh-TW" sz="1200">
                <a:solidFill>
                  <a:schemeClr val="tx2"/>
                </a:solidFill>
              </a:defRPr>
            </a:lvl1pPr>
          </a:lstStyle>
          <a:p>
            <a:fld id="{F95CF31C-F757-429C-A789-86504F04C3BE}" type="datetimeFigureOut">
              <a:rPr/>
              <a:pPr/>
              <a:t>2012/6/11</a:t>
            </a:fld>
            <a:endParaRPr lang="zh-TW"/>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p>
        </p:txBody>
      </p:sp>
      <p:sp>
        <p:nvSpPr>
          <p:cNvPr id="5" name="備忘錄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zh-TW" sz="1200">
                <a:solidFill>
                  <a:schemeClr val="tx2"/>
                </a:solidFill>
              </a:defRPr>
            </a:lvl1pPr>
          </a:lstStyle>
          <a:p>
            <a:endParaRPr lang="zh-TW"/>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zh-TW" sz="1200">
                <a:solidFill>
                  <a:schemeClr val="tx2"/>
                </a:solidFill>
              </a:defRPr>
            </a:lvl1pPr>
          </a:lstStyle>
          <a:p>
            <a:fld id="{B8796F01-7154-41E0-B48B-A6921757531A}" type="slidenum">
              <a:rPr/>
              <a:pPr/>
              <a:t>‹#›</a:t>
            </a:fld>
            <a:endParaRPr lang="zh-TW"/>
          </a:p>
        </p:txBody>
      </p:sp>
    </p:spTree>
    <p:extLst>
      <p:ext uri="{BB962C8B-B14F-4D97-AF65-F5344CB8AC3E}">
        <p14:creationId xmlns=""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lang="zh-TW" sz="1600" kern="1200">
        <a:solidFill>
          <a:schemeClr val="tx2"/>
        </a:solidFill>
        <a:latin typeface="+mn-lt"/>
        <a:ea typeface="+mn-ea"/>
        <a:cs typeface="+mn-cs"/>
      </a:defRPr>
    </a:lvl1pPr>
    <a:lvl2pPr marL="609493" algn="l" defTabSz="1218987" rtl="0" eaLnBrk="1" latinLnBrk="0" hangingPunct="1">
      <a:defRPr lang="zh-TW" sz="1600" kern="1200">
        <a:solidFill>
          <a:schemeClr val="tx2"/>
        </a:solidFill>
        <a:latin typeface="+mn-lt"/>
        <a:ea typeface="+mn-ea"/>
        <a:cs typeface="+mn-cs"/>
      </a:defRPr>
    </a:lvl2pPr>
    <a:lvl3pPr marL="1218987" algn="l" defTabSz="1218987" rtl="0" eaLnBrk="1" latinLnBrk="0" hangingPunct="1">
      <a:defRPr lang="zh-TW" sz="1600" kern="1200">
        <a:solidFill>
          <a:schemeClr val="tx2"/>
        </a:solidFill>
        <a:latin typeface="+mn-lt"/>
        <a:ea typeface="+mn-ea"/>
        <a:cs typeface="+mn-cs"/>
      </a:defRPr>
    </a:lvl3pPr>
    <a:lvl4pPr marL="1828480" algn="l" defTabSz="1218987" rtl="0" eaLnBrk="1" latinLnBrk="0" hangingPunct="1">
      <a:defRPr lang="zh-TW" sz="1600" kern="1200">
        <a:solidFill>
          <a:schemeClr val="tx2"/>
        </a:solidFill>
        <a:latin typeface="+mn-lt"/>
        <a:ea typeface="+mn-ea"/>
        <a:cs typeface="+mn-cs"/>
      </a:defRPr>
    </a:lvl4pPr>
    <a:lvl5pPr marL="2437973" algn="l" defTabSz="1218987" rtl="0" eaLnBrk="1" latinLnBrk="0" hangingPunct="1">
      <a:defRPr lang="zh-TW" sz="1600" kern="1200">
        <a:solidFill>
          <a:schemeClr val="tx2"/>
        </a:solidFill>
        <a:latin typeface="+mn-lt"/>
        <a:ea typeface="+mn-ea"/>
        <a:cs typeface="+mn-cs"/>
      </a:defRPr>
    </a:lvl5pPr>
    <a:lvl6pPr marL="3047467" algn="l" defTabSz="1218987" rtl="0" eaLnBrk="1" latinLnBrk="0" hangingPunct="1">
      <a:defRPr lang="zh-TW" sz="1600" kern="1200">
        <a:solidFill>
          <a:schemeClr val="tx1"/>
        </a:solidFill>
        <a:latin typeface="+mn-lt"/>
        <a:ea typeface="+mn-ea"/>
        <a:cs typeface="+mn-cs"/>
      </a:defRPr>
    </a:lvl6pPr>
    <a:lvl7pPr marL="3656960" algn="l" defTabSz="1218987" rtl="0" eaLnBrk="1" latinLnBrk="0" hangingPunct="1">
      <a:defRPr lang="zh-TW" sz="1600" kern="1200">
        <a:solidFill>
          <a:schemeClr val="tx1"/>
        </a:solidFill>
        <a:latin typeface="+mn-lt"/>
        <a:ea typeface="+mn-ea"/>
        <a:cs typeface="+mn-cs"/>
      </a:defRPr>
    </a:lvl7pPr>
    <a:lvl8pPr marL="4266453" algn="l" defTabSz="1218987" rtl="0" eaLnBrk="1" latinLnBrk="0" hangingPunct="1">
      <a:defRPr lang="zh-TW" sz="1600" kern="1200">
        <a:solidFill>
          <a:schemeClr val="tx1"/>
        </a:solidFill>
        <a:latin typeface="+mn-lt"/>
        <a:ea typeface="+mn-ea"/>
        <a:cs typeface="+mn-cs"/>
      </a:defRPr>
    </a:lvl8pPr>
    <a:lvl9pPr marL="4875947" algn="l" defTabSz="1218987" rtl="0" eaLnBrk="1" latinLnBrk="0" hangingPunct="1">
      <a:defRPr lang="zh-TW"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672383" y="1498602"/>
            <a:ext cx="7008574" cy="3298825"/>
          </a:xfrm>
        </p:spPr>
        <p:txBody>
          <a:bodyPr>
            <a:normAutofit/>
          </a:bodyPr>
          <a:lstStyle>
            <a:lvl1pPr latinLnBrk="0">
              <a:lnSpc>
                <a:spcPct val="90000"/>
              </a:lnSpc>
              <a:defRPr lang="zh-TW" sz="5400" cap="none" baseline="0"/>
            </a:lvl1pPr>
          </a:lstStyle>
          <a:p>
            <a:r>
              <a:rPr lang="zh-TW" altLang="en-US" smtClean="0"/>
              <a:t>按一下以編輯母片標題樣式</a:t>
            </a:r>
            <a:endParaRPr lang="zh-TW"/>
          </a:p>
        </p:txBody>
      </p:sp>
      <p:sp>
        <p:nvSpPr>
          <p:cNvPr id="3" name="副標題 2"/>
          <p:cNvSpPr>
            <a:spLocks noGrp="1"/>
          </p:cNvSpPr>
          <p:nvPr>
            <p:ph type="subTitle" idx="1"/>
          </p:nvPr>
        </p:nvSpPr>
        <p:spPr>
          <a:xfrm>
            <a:off x="4672383" y="4927600"/>
            <a:ext cx="7008574" cy="1244600"/>
          </a:xfrm>
        </p:spPr>
        <p:txBody>
          <a:bodyPr>
            <a:normAutofit/>
          </a:bodyPr>
          <a:lstStyle>
            <a:lvl1pPr marL="0" indent="0" algn="l" latinLnBrk="0">
              <a:spcBef>
                <a:spcPts val="0"/>
              </a:spcBef>
              <a:buNone/>
              <a:defRPr lang="zh-TW" sz="2800" b="0">
                <a:solidFill>
                  <a:schemeClr val="tx1"/>
                </a:solidFill>
              </a:defRPr>
            </a:lvl1pPr>
            <a:lvl2pPr marL="609493" indent="0" algn="ctr" latinLnBrk="0">
              <a:buNone/>
              <a:defRPr lang="zh-TW">
                <a:solidFill>
                  <a:schemeClr val="tx1">
                    <a:tint val="75000"/>
                  </a:schemeClr>
                </a:solidFill>
              </a:defRPr>
            </a:lvl2pPr>
            <a:lvl3pPr marL="1218987" indent="0" algn="ctr" latinLnBrk="0">
              <a:buNone/>
              <a:defRPr lang="zh-TW">
                <a:solidFill>
                  <a:schemeClr val="tx1">
                    <a:tint val="75000"/>
                  </a:schemeClr>
                </a:solidFill>
              </a:defRPr>
            </a:lvl3pPr>
            <a:lvl4pPr marL="1828480" indent="0" algn="ctr" latinLnBrk="0">
              <a:buNone/>
              <a:defRPr lang="zh-TW">
                <a:solidFill>
                  <a:schemeClr val="tx1">
                    <a:tint val="75000"/>
                  </a:schemeClr>
                </a:solidFill>
              </a:defRPr>
            </a:lvl4pPr>
            <a:lvl5pPr marL="2437973" indent="0" algn="ctr" latinLnBrk="0">
              <a:buNone/>
              <a:defRPr lang="zh-TW">
                <a:solidFill>
                  <a:schemeClr val="tx1">
                    <a:tint val="75000"/>
                  </a:schemeClr>
                </a:solidFill>
              </a:defRPr>
            </a:lvl5pPr>
            <a:lvl6pPr marL="3047467" indent="0" algn="ctr" latinLnBrk="0">
              <a:buNone/>
              <a:defRPr lang="zh-TW">
                <a:solidFill>
                  <a:schemeClr val="tx1">
                    <a:tint val="75000"/>
                  </a:schemeClr>
                </a:solidFill>
              </a:defRPr>
            </a:lvl6pPr>
            <a:lvl7pPr marL="3656960" indent="0" algn="ctr" latinLnBrk="0">
              <a:buNone/>
              <a:defRPr lang="zh-TW">
                <a:solidFill>
                  <a:schemeClr val="tx1">
                    <a:tint val="75000"/>
                  </a:schemeClr>
                </a:solidFill>
              </a:defRPr>
            </a:lvl7pPr>
            <a:lvl8pPr marL="4266453" indent="0" algn="ctr" latinLnBrk="0">
              <a:buNone/>
              <a:defRPr lang="zh-TW">
                <a:solidFill>
                  <a:schemeClr val="tx1">
                    <a:tint val="75000"/>
                  </a:schemeClr>
                </a:solidFill>
              </a:defRPr>
            </a:lvl8pPr>
            <a:lvl9pPr marL="4875947" indent="0" algn="ctr" latinLnBrk="0">
              <a:buNone/>
              <a:defRPr lang="zh-TW">
                <a:solidFill>
                  <a:schemeClr val="tx1">
                    <a:tint val="75000"/>
                  </a:schemeClr>
                </a:solidFill>
              </a:defRPr>
            </a:lvl9pPr>
          </a:lstStyle>
          <a:p>
            <a:r>
              <a:rPr lang="zh-TW" altLang="en-US" smtClean="0"/>
              <a:t>按一下以編輯母片副標題樣式</a:t>
            </a:r>
            <a:endParaRPr lang="zh-TW"/>
          </a:p>
        </p:txBody>
      </p:sp>
    </p:spTree>
    <p:extLst>
      <p:ext uri="{BB962C8B-B14F-4D97-AF65-F5344CB8AC3E}">
        <p14:creationId xmlns=""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p>
            <a:fld id="{7AECB6C2-1084-4AED-A74A-DF028B0094EA}" type="datetimeFigureOut">
              <a:rPr/>
              <a:pPr/>
              <a:t>2012/6/11</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591C5AD9-787D-40FA-8A4D-16A055B9AF81}" type="slidenum">
              <a:rPr/>
              <a:pPr/>
              <a:t>‹#›</a:t>
            </a:fld>
            <a:endParaRPr lang="zh-TW"/>
          </a:p>
        </p:txBody>
      </p:sp>
    </p:spTree>
    <p:extLst>
      <p:ext uri="{BB962C8B-B14F-4D97-AF65-F5344CB8AC3E}">
        <p14:creationId xmlns="" xmlns:p14="http://schemas.microsoft.com/office/powerpoint/2010/main" val="10104347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852633" y="274639"/>
            <a:ext cx="1422030" cy="5897561"/>
          </a:xfrm>
        </p:spPr>
        <p:txBody>
          <a:bodyPr vert="eaVert"/>
          <a:lstStyle/>
          <a:p>
            <a:r>
              <a:rPr lang="zh-TW" altLang="en-US" smtClean="0"/>
              <a:t>按一下以編輯母片標題樣式</a:t>
            </a:r>
            <a:endParaRPr lang="zh-TW"/>
          </a:p>
        </p:txBody>
      </p:sp>
      <p:sp>
        <p:nvSpPr>
          <p:cNvPr id="3" name="直排文字版面配置區 2"/>
          <p:cNvSpPr>
            <a:spLocks noGrp="1"/>
          </p:cNvSpPr>
          <p:nvPr>
            <p:ph type="body" orient="vert" idx="1"/>
          </p:nvPr>
        </p:nvSpPr>
        <p:spPr>
          <a:xfrm>
            <a:off x="1117309" y="274639"/>
            <a:ext cx="8532178" cy="589756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p>
            <a:fld id="{7AECB6C2-1084-4AED-A74A-DF028B0094EA}" type="datetimeFigureOut">
              <a:rPr/>
              <a:pPr/>
              <a:t>2012/6/11</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591C5AD9-787D-40FA-8A4D-16A055B9AF81}" type="slidenum">
              <a:rPr/>
              <a:pPr/>
              <a:t>‹#›</a:t>
            </a:fld>
            <a:endParaRPr lang="zh-TW"/>
          </a:p>
        </p:txBody>
      </p:sp>
    </p:spTree>
    <p:extLst>
      <p:ext uri="{BB962C8B-B14F-4D97-AF65-F5344CB8AC3E}">
        <p14:creationId xmlns="" xmlns:p14="http://schemas.microsoft.com/office/powerpoint/2010/main" val="36507153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內容版面配置區 2"/>
          <p:cNvSpPr>
            <a:spLocks noGrp="1"/>
          </p:cNvSpPr>
          <p:nvPr>
            <p:ph idx="1"/>
          </p:nvPr>
        </p:nvSpPr>
        <p:spPr/>
        <p:txBody>
          <a:bodyPr/>
          <a:lstStyle>
            <a:lvl5pPr latinLnBrk="0">
              <a:defRPr lang="zh-TW"/>
            </a:lvl5pPr>
            <a:lvl6pPr latinLnBrk="0">
              <a:defRPr lang="zh-TW"/>
            </a:lvl6pPr>
            <a:lvl7pPr latinLnBrk="0">
              <a:defRPr lang="zh-TW" baseline="0"/>
            </a:lvl7pPr>
            <a:lvl8pPr latinLnBrk="0">
              <a:defRPr lang="zh-TW" baseline="0"/>
            </a:lvl8pPr>
            <a:lvl9pPr latinLnBrk="0">
              <a:defRPr lang="zh-TW"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p>
            <a:fld id="{8B5A30F4-0B4E-4E4B-BC36-C30CD13F4E17}" type="datetimeFigureOut">
              <a:rPr/>
              <a:pPr/>
              <a:t>2012/6/11</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DA60BA0E-20D0-4E7C-B286-26C960A6788F}" type="slidenum">
              <a:rPr/>
              <a:pPr/>
              <a:t>‹#›</a:t>
            </a:fld>
            <a:endParaRPr lang="zh-TW"/>
          </a:p>
        </p:txBody>
      </p:sp>
    </p:spTree>
    <p:extLst>
      <p:ext uri="{BB962C8B-B14F-4D97-AF65-F5344CB8AC3E}">
        <p14:creationId xmlns="" xmlns:p14="http://schemas.microsoft.com/office/powerpoint/2010/main" val="1563524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12589" y="4445000"/>
            <a:ext cx="7008574" cy="1930400"/>
          </a:xfrm>
        </p:spPr>
        <p:txBody>
          <a:bodyPr anchor="t">
            <a:normAutofit/>
          </a:bodyPr>
          <a:lstStyle>
            <a:lvl1pPr algn="l" latinLnBrk="0">
              <a:defRPr lang="zh-TW" sz="5400" b="0" cap="none" baseline="0"/>
            </a:lvl1pPr>
          </a:lstStyle>
          <a:p>
            <a:r>
              <a:rPr lang="zh-TW" altLang="en-US" smtClean="0"/>
              <a:t>按一下以編輯母片標題樣式</a:t>
            </a:r>
            <a:endParaRPr lang="zh-TW"/>
          </a:p>
        </p:txBody>
      </p:sp>
      <p:sp>
        <p:nvSpPr>
          <p:cNvPr id="3" name="文字版面配置區 2"/>
          <p:cNvSpPr>
            <a:spLocks noGrp="1"/>
          </p:cNvSpPr>
          <p:nvPr>
            <p:ph type="body" idx="1"/>
          </p:nvPr>
        </p:nvSpPr>
        <p:spPr>
          <a:xfrm>
            <a:off x="812589" y="3124201"/>
            <a:ext cx="7008574" cy="1296987"/>
          </a:xfrm>
        </p:spPr>
        <p:txBody>
          <a:bodyPr anchor="b">
            <a:normAutofit/>
          </a:bodyPr>
          <a:lstStyle>
            <a:lvl1pPr marL="0" indent="0" latinLnBrk="0">
              <a:spcBef>
                <a:spcPts val="0"/>
              </a:spcBef>
              <a:buNone/>
              <a:defRPr lang="zh-TW" sz="2800">
                <a:solidFill>
                  <a:schemeClr val="tx1"/>
                </a:solidFill>
              </a:defRPr>
            </a:lvl1pPr>
            <a:lvl2pPr marL="609493" indent="0" latinLnBrk="0">
              <a:buNone/>
              <a:defRPr lang="zh-TW" sz="2400">
                <a:solidFill>
                  <a:schemeClr val="tx1">
                    <a:tint val="75000"/>
                  </a:schemeClr>
                </a:solidFill>
              </a:defRPr>
            </a:lvl2pPr>
            <a:lvl3pPr marL="1218987" indent="0" latinLnBrk="0">
              <a:buNone/>
              <a:defRPr lang="zh-TW" sz="2100">
                <a:solidFill>
                  <a:schemeClr val="tx1">
                    <a:tint val="75000"/>
                  </a:schemeClr>
                </a:solidFill>
              </a:defRPr>
            </a:lvl3pPr>
            <a:lvl4pPr marL="1828480" indent="0" latinLnBrk="0">
              <a:buNone/>
              <a:defRPr lang="zh-TW" sz="1900">
                <a:solidFill>
                  <a:schemeClr val="tx1">
                    <a:tint val="75000"/>
                  </a:schemeClr>
                </a:solidFill>
              </a:defRPr>
            </a:lvl4pPr>
            <a:lvl5pPr marL="2437973" indent="0" latinLnBrk="0">
              <a:buNone/>
              <a:defRPr lang="zh-TW" sz="1900">
                <a:solidFill>
                  <a:schemeClr val="tx1">
                    <a:tint val="75000"/>
                  </a:schemeClr>
                </a:solidFill>
              </a:defRPr>
            </a:lvl5pPr>
            <a:lvl6pPr marL="3047467" indent="0" latinLnBrk="0">
              <a:buNone/>
              <a:defRPr lang="zh-TW" sz="1900">
                <a:solidFill>
                  <a:schemeClr val="tx1">
                    <a:tint val="75000"/>
                  </a:schemeClr>
                </a:solidFill>
              </a:defRPr>
            </a:lvl6pPr>
            <a:lvl7pPr marL="3656960" indent="0" latinLnBrk="0">
              <a:buNone/>
              <a:defRPr lang="zh-TW" sz="1900">
                <a:solidFill>
                  <a:schemeClr val="tx1">
                    <a:tint val="75000"/>
                  </a:schemeClr>
                </a:solidFill>
              </a:defRPr>
            </a:lvl7pPr>
            <a:lvl8pPr marL="4266453" indent="0" latinLnBrk="0">
              <a:buNone/>
              <a:defRPr lang="zh-TW" sz="1900">
                <a:solidFill>
                  <a:schemeClr val="tx1">
                    <a:tint val="75000"/>
                  </a:schemeClr>
                </a:solidFill>
              </a:defRPr>
            </a:lvl8pPr>
            <a:lvl9pPr marL="4875947" indent="0" latinLnBrk="0">
              <a:buNone/>
              <a:defRPr lang="zh-TW" sz="19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內容版面配置區 2"/>
          <p:cNvSpPr>
            <a:spLocks noGrp="1"/>
          </p:cNvSpPr>
          <p:nvPr>
            <p:ph sz="half" idx="1"/>
          </p:nvPr>
        </p:nvSpPr>
        <p:spPr>
          <a:xfrm>
            <a:off x="1117309" y="1701800"/>
            <a:ext cx="4977104" cy="4470400"/>
          </a:xfrm>
        </p:spPr>
        <p:txBody>
          <a:bodyPr>
            <a:normAutofit/>
          </a:bodyPr>
          <a:lstStyle>
            <a:lvl1pPr latinLnBrk="0">
              <a:defRPr lang="zh-TW" sz="2400"/>
            </a:lvl1pPr>
            <a:lvl2pPr latinLnBrk="0">
              <a:defRPr lang="zh-TW" sz="2000"/>
            </a:lvl2pPr>
            <a:lvl3pPr latinLnBrk="0">
              <a:defRPr lang="zh-TW" sz="1800"/>
            </a:lvl3pPr>
            <a:lvl4pPr latinLnBrk="0">
              <a:defRPr lang="zh-TW" sz="1800"/>
            </a:lvl4pPr>
            <a:lvl5pPr marL="2011328" latinLnBrk="0">
              <a:defRPr lang="zh-TW" sz="1800"/>
            </a:lvl5pPr>
            <a:lvl6pPr marL="2011328" latinLnBrk="0">
              <a:defRPr lang="zh-TW" sz="1800"/>
            </a:lvl6pPr>
            <a:lvl7pPr marL="2011328" latinLnBrk="0">
              <a:defRPr lang="zh-TW" sz="1800"/>
            </a:lvl7pPr>
            <a:lvl8pPr marL="2011328" latinLnBrk="0">
              <a:defRPr lang="zh-TW" sz="1800"/>
            </a:lvl8pPr>
            <a:lvl9pPr marL="2011328" latinLnBrk="0">
              <a:defRPr lang="zh-TW"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內容版面配置區 3"/>
          <p:cNvSpPr>
            <a:spLocks noGrp="1"/>
          </p:cNvSpPr>
          <p:nvPr>
            <p:ph sz="half" idx="2"/>
          </p:nvPr>
        </p:nvSpPr>
        <p:spPr>
          <a:xfrm>
            <a:off x="6297559" y="1701800"/>
            <a:ext cx="4977104" cy="4470400"/>
          </a:xfrm>
        </p:spPr>
        <p:txBody>
          <a:bodyPr>
            <a:normAutofit/>
          </a:bodyPr>
          <a:lstStyle>
            <a:lvl1pPr latinLnBrk="0">
              <a:defRPr lang="zh-TW" sz="2400"/>
            </a:lvl1pPr>
            <a:lvl2pPr latinLnBrk="0">
              <a:defRPr lang="zh-TW" sz="2000"/>
            </a:lvl2pPr>
            <a:lvl3pPr latinLnBrk="0">
              <a:defRPr lang="zh-TW" sz="1800"/>
            </a:lvl3pPr>
            <a:lvl4pPr latinLnBrk="0">
              <a:defRPr lang="zh-TW" sz="1800"/>
            </a:lvl4pPr>
            <a:lvl5pPr marL="2011328" latinLnBrk="0">
              <a:defRPr lang="zh-TW" sz="1800"/>
            </a:lvl5pPr>
            <a:lvl6pPr marL="2011328" latinLnBrk="0">
              <a:defRPr lang="zh-TW" sz="1800"/>
            </a:lvl6pPr>
            <a:lvl7pPr marL="2011328" latinLnBrk="0">
              <a:defRPr lang="zh-TW" sz="1800"/>
            </a:lvl7pPr>
            <a:lvl8pPr marL="2011328" latinLnBrk="0">
              <a:defRPr lang="zh-TW" sz="1800"/>
            </a:lvl8pPr>
            <a:lvl9pPr marL="2011328" latinLnBrk="0">
              <a:defRPr lang="zh-TW"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日期版面配置區 4"/>
          <p:cNvSpPr>
            <a:spLocks noGrp="1"/>
          </p:cNvSpPr>
          <p:nvPr>
            <p:ph type="dt" sz="half" idx="10"/>
          </p:nvPr>
        </p:nvSpPr>
        <p:spPr/>
        <p:txBody>
          <a:bodyPr/>
          <a:lstStyle/>
          <a:p>
            <a:fld id="{2DD204D1-F9BD-4643-8480-6EA41EB484F1}" type="datetimeFigureOut">
              <a:rPr/>
              <a:pPr/>
              <a:t>2012/6/11</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EB37DED6-D4C7-42EE-AB49-D2E39E64FDE4}" type="slidenum">
              <a:rPr/>
              <a:pPr/>
              <a:t>‹#›</a:t>
            </a:fld>
            <a:endParaRPr lang="zh-TW"/>
          </a:p>
        </p:txBody>
      </p:sp>
    </p:spTree>
    <p:extLst>
      <p:ext uri="{BB962C8B-B14F-4D97-AF65-F5344CB8AC3E}">
        <p14:creationId xmlns="" xmlns:p14="http://schemas.microsoft.com/office/powerpoint/2010/main" val="34893391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latinLnBrk="0">
              <a:defRPr lang="zh-TW"/>
            </a:lvl1pPr>
          </a:lstStyle>
          <a:p>
            <a:r>
              <a:rPr lang="zh-TW" altLang="en-US" smtClean="0"/>
              <a:t>按一下以編輯母片標題樣式</a:t>
            </a:r>
            <a:endParaRPr lang="zh-TW"/>
          </a:p>
        </p:txBody>
      </p:sp>
      <p:sp>
        <p:nvSpPr>
          <p:cNvPr id="3" name="文字版面配置區 2"/>
          <p:cNvSpPr>
            <a:spLocks noGrp="1"/>
          </p:cNvSpPr>
          <p:nvPr>
            <p:ph type="body" idx="1"/>
          </p:nvPr>
        </p:nvSpPr>
        <p:spPr>
          <a:xfrm>
            <a:off x="1121372" y="1608836"/>
            <a:ext cx="4973041" cy="512064"/>
          </a:xfrm>
        </p:spPr>
        <p:txBody>
          <a:bodyPr anchor="b">
            <a:noAutofit/>
          </a:bodyPr>
          <a:lstStyle>
            <a:lvl1pPr marL="0" indent="0" latinLnBrk="0">
              <a:spcBef>
                <a:spcPts val="0"/>
              </a:spcBef>
              <a:buNone/>
              <a:defRPr lang="zh-TW" sz="2400" b="1"/>
            </a:lvl1pPr>
            <a:lvl2pPr marL="609493" indent="0" latinLnBrk="0">
              <a:buNone/>
              <a:defRPr lang="zh-TW" sz="2700" b="1"/>
            </a:lvl2pPr>
            <a:lvl3pPr marL="1218987" indent="0" latinLnBrk="0">
              <a:buNone/>
              <a:defRPr lang="zh-TW" sz="2400" b="1"/>
            </a:lvl3pPr>
            <a:lvl4pPr marL="1828480" indent="0" latinLnBrk="0">
              <a:buNone/>
              <a:defRPr lang="zh-TW" sz="2100" b="1"/>
            </a:lvl4pPr>
            <a:lvl5pPr marL="2437973" indent="0" latinLnBrk="0">
              <a:buNone/>
              <a:defRPr lang="zh-TW" sz="2100" b="1"/>
            </a:lvl5pPr>
            <a:lvl6pPr marL="3047467" indent="0" latinLnBrk="0">
              <a:buNone/>
              <a:defRPr lang="zh-TW" sz="2100" b="1"/>
            </a:lvl6pPr>
            <a:lvl7pPr marL="3656960" indent="0" latinLnBrk="0">
              <a:buNone/>
              <a:defRPr lang="zh-TW" sz="2100" b="1"/>
            </a:lvl7pPr>
            <a:lvl8pPr marL="4266453" indent="0" latinLnBrk="0">
              <a:buNone/>
              <a:defRPr lang="zh-TW" sz="2100" b="1"/>
            </a:lvl8pPr>
            <a:lvl9pPr marL="4875947" indent="0" latinLnBrk="0">
              <a:buNone/>
              <a:defRPr lang="zh-TW" sz="2100" b="1"/>
            </a:lvl9pPr>
          </a:lstStyle>
          <a:p>
            <a:pPr lvl="0"/>
            <a:r>
              <a:rPr lang="zh-TW" altLang="en-US" smtClean="0"/>
              <a:t>按一下以編輯母片文字樣式</a:t>
            </a:r>
          </a:p>
        </p:txBody>
      </p:sp>
      <p:sp>
        <p:nvSpPr>
          <p:cNvPr id="4" name="內容版面配置區 3"/>
          <p:cNvSpPr>
            <a:spLocks noGrp="1"/>
          </p:cNvSpPr>
          <p:nvPr>
            <p:ph sz="half" idx="2"/>
          </p:nvPr>
        </p:nvSpPr>
        <p:spPr>
          <a:xfrm>
            <a:off x="1117309" y="2209800"/>
            <a:ext cx="4977104" cy="3962400"/>
          </a:xfrm>
        </p:spPr>
        <p:txBody>
          <a:bodyPr>
            <a:normAutofit/>
          </a:bodyPr>
          <a:lstStyle>
            <a:lvl1pPr latinLnBrk="0">
              <a:defRPr lang="zh-TW" sz="2000"/>
            </a:lvl1pPr>
            <a:lvl2pPr latinLnBrk="0">
              <a:defRPr lang="zh-TW" sz="1800"/>
            </a:lvl2pPr>
            <a:lvl3pPr latinLnBrk="0">
              <a:defRPr lang="zh-TW" sz="1800"/>
            </a:lvl3pPr>
            <a:lvl4pPr latinLnBrk="0">
              <a:defRPr lang="zh-TW" sz="1800"/>
            </a:lvl4pPr>
            <a:lvl5pPr marL="2011328" latinLnBrk="0">
              <a:defRPr lang="zh-TW" sz="1800"/>
            </a:lvl5pPr>
            <a:lvl6pPr marL="2011328" latinLnBrk="0">
              <a:defRPr lang="zh-TW" sz="1800"/>
            </a:lvl6pPr>
            <a:lvl7pPr marL="2011328" latinLnBrk="0">
              <a:defRPr lang="zh-TW" sz="1800"/>
            </a:lvl7pPr>
            <a:lvl8pPr marL="2011328" latinLnBrk="0">
              <a:defRPr lang="zh-TW" sz="1800"/>
            </a:lvl8pPr>
            <a:lvl9pPr marL="2011328" latinLnBrk="0">
              <a:defRPr lang="zh-TW"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文字版面配置區 4"/>
          <p:cNvSpPr>
            <a:spLocks noGrp="1"/>
          </p:cNvSpPr>
          <p:nvPr>
            <p:ph type="body" sz="quarter" idx="3"/>
          </p:nvPr>
        </p:nvSpPr>
        <p:spPr>
          <a:xfrm>
            <a:off x="6301622" y="1608836"/>
            <a:ext cx="4973041" cy="512064"/>
          </a:xfrm>
        </p:spPr>
        <p:txBody>
          <a:bodyPr anchor="b">
            <a:noAutofit/>
          </a:bodyPr>
          <a:lstStyle>
            <a:lvl1pPr marL="0" indent="0" latinLnBrk="0">
              <a:spcBef>
                <a:spcPts val="0"/>
              </a:spcBef>
              <a:buNone/>
              <a:defRPr lang="zh-TW" sz="2400" b="1"/>
            </a:lvl1pPr>
            <a:lvl2pPr marL="609493" indent="0" latinLnBrk="0">
              <a:buNone/>
              <a:defRPr lang="zh-TW" sz="2700" b="1"/>
            </a:lvl2pPr>
            <a:lvl3pPr marL="1218987" indent="0" latinLnBrk="0">
              <a:buNone/>
              <a:defRPr lang="zh-TW" sz="2400" b="1"/>
            </a:lvl3pPr>
            <a:lvl4pPr marL="1828480" indent="0" latinLnBrk="0">
              <a:buNone/>
              <a:defRPr lang="zh-TW" sz="2100" b="1"/>
            </a:lvl4pPr>
            <a:lvl5pPr marL="2437973" indent="0" latinLnBrk="0">
              <a:buNone/>
              <a:defRPr lang="zh-TW" sz="2100" b="1"/>
            </a:lvl5pPr>
            <a:lvl6pPr marL="3047467" indent="0" latinLnBrk="0">
              <a:buNone/>
              <a:defRPr lang="zh-TW" sz="2100" b="1"/>
            </a:lvl6pPr>
            <a:lvl7pPr marL="3656960" indent="0" latinLnBrk="0">
              <a:buNone/>
              <a:defRPr lang="zh-TW" sz="2100" b="1"/>
            </a:lvl7pPr>
            <a:lvl8pPr marL="4266453" indent="0" latinLnBrk="0">
              <a:buNone/>
              <a:defRPr lang="zh-TW" sz="2100" b="1"/>
            </a:lvl8pPr>
            <a:lvl9pPr marL="4875947" indent="0" latinLnBrk="0">
              <a:buNone/>
              <a:defRPr lang="zh-TW" sz="2100" b="1"/>
            </a:lvl9pPr>
          </a:lstStyle>
          <a:p>
            <a:pPr lvl="0"/>
            <a:r>
              <a:rPr lang="zh-TW" altLang="en-US" smtClean="0"/>
              <a:t>按一下以編輯母片文字樣式</a:t>
            </a:r>
          </a:p>
        </p:txBody>
      </p:sp>
      <p:sp>
        <p:nvSpPr>
          <p:cNvPr id="6" name="內容版面配置區 5"/>
          <p:cNvSpPr>
            <a:spLocks noGrp="1"/>
          </p:cNvSpPr>
          <p:nvPr>
            <p:ph sz="quarter" idx="4"/>
          </p:nvPr>
        </p:nvSpPr>
        <p:spPr>
          <a:xfrm>
            <a:off x="6297559" y="2209800"/>
            <a:ext cx="4977104" cy="3962400"/>
          </a:xfrm>
        </p:spPr>
        <p:txBody>
          <a:bodyPr>
            <a:normAutofit/>
          </a:bodyPr>
          <a:lstStyle>
            <a:lvl1pPr latinLnBrk="0">
              <a:defRPr lang="zh-TW" sz="2000"/>
            </a:lvl1pPr>
            <a:lvl2pPr latinLnBrk="0">
              <a:defRPr lang="zh-TW" sz="1800"/>
            </a:lvl2pPr>
            <a:lvl3pPr latinLnBrk="0">
              <a:defRPr lang="zh-TW" sz="1800"/>
            </a:lvl3pPr>
            <a:lvl4pPr latinLnBrk="0">
              <a:defRPr lang="zh-TW" sz="1800"/>
            </a:lvl4pPr>
            <a:lvl5pPr marL="2011328" latinLnBrk="0">
              <a:defRPr lang="zh-TW" sz="1800"/>
            </a:lvl5pPr>
            <a:lvl6pPr marL="2011328" latinLnBrk="0">
              <a:defRPr lang="zh-TW" sz="1800"/>
            </a:lvl6pPr>
            <a:lvl7pPr marL="2011328" latinLnBrk="0">
              <a:defRPr lang="zh-TW" sz="1800"/>
            </a:lvl7pPr>
            <a:lvl8pPr marL="2011328" latinLnBrk="0">
              <a:defRPr lang="zh-TW" sz="1800"/>
            </a:lvl8pPr>
            <a:lvl9pPr marL="2011328" latinLnBrk="0">
              <a:defRPr lang="zh-TW"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7" name="日期版面配置區 6"/>
          <p:cNvSpPr>
            <a:spLocks noGrp="1"/>
          </p:cNvSpPr>
          <p:nvPr>
            <p:ph type="dt" sz="half" idx="10"/>
          </p:nvPr>
        </p:nvSpPr>
        <p:spPr/>
        <p:txBody>
          <a:bodyPr/>
          <a:lstStyle/>
          <a:p>
            <a:fld id="{2DD204D1-F9BD-4643-8480-6EA41EB484F1}" type="datetimeFigureOut">
              <a:rPr/>
              <a:pPr/>
              <a:t>2012/6/11</a:t>
            </a:fld>
            <a:endParaRPr lang="zh-TW"/>
          </a:p>
        </p:txBody>
      </p:sp>
      <p:sp>
        <p:nvSpPr>
          <p:cNvPr id="8" name="頁尾版面配置區 7"/>
          <p:cNvSpPr>
            <a:spLocks noGrp="1"/>
          </p:cNvSpPr>
          <p:nvPr>
            <p:ph type="ftr" sz="quarter" idx="11"/>
          </p:nvPr>
        </p:nvSpPr>
        <p:spPr/>
        <p:txBody>
          <a:bodyPr/>
          <a:lstStyle/>
          <a:p>
            <a:endParaRPr lang="zh-TW"/>
          </a:p>
        </p:txBody>
      </p:sp>
      <p:sp>
        <p:nvSpPr>
          <p:cNvPr id="9" name="投影片編號版面配置區 8"/>
          <p:cNvSpPr>
            <a:spLocks noGrp="1"/>
          </p:cNvSpPr>
          <p:nvPr>
            <p:ph type="sldNum" sz="quarter" idx="12"/>
          </p:nvPr>
        </p:nvSpPr>
        <p:spPr/>
        <p:txBody>
          <a:bodyPr/>
          <a:lstStyle/>
          <a:p>
            <a:fld id="{EB37DED6-D4C7-42EE-AB49-D2E39E64FDE4}" type="slidenum">
              <a:rPr/>
              <a:pPr/>
              <a:t>‹#›</a:t>
            </a:fld>
            <a:endParaRPr lang="zh-TW"/>
          </a:p>
        </p:txBody>
      </p:sp>
    </p:spTree>
    <p:extLst>
      <p:ext uri="{BB962C8B-B14F-4D97-AF65-F5344CB8AC3E}">
        <p14:creationId xmlns="" xmlns:p14="http://schemas.microsoft.com/office/powerpoint/2010/main" val="3552830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日期版面配置區 2"/>
          <p:cNvSpPr>
            <a:spLocks noGrp="1"/>
          </p:cNvSpPr>
          <p:nvPr>
            <p:ph type="dt" sz="half" idx="10"/>
          </p:nvPr>
        </p:nvSpPr>
        <p:spPr/>
        <p:txBody>
          <a:bodyPr/>
          <a:lstStyle/>
          <a:p>
            <a:fld id="{2DD204D1-F9BD-4643-8480-6EA41EB484F1}" type="datetimeFigureOut">
              <a:rPr/>
              <a:pPr/>
              <a:t>2012/6/11</a:t>
            </a:fld>
            <a:endParaRPr lang="zh-TW"/>
          </a:p>
        </p:txBody>
      </p:sp>
      <p:sp>
        <p:nvSpPr>
          <p:cNvPr id="4" name="頁尾版面配置區 3"/>
          <p:cNvSpPr>
            <a:spLocks noGrp="1"/>
          </p:cNvSpPr>
          <p:nvPr>
            <p:ph type="ftr" sz="quarter" idx="11"/>
          </p:nvPr>
        </p:nvSpPr>
        <p:spPr/>
        <p:txBody>
          <a:bodyPr/>
          <a:lstStyle/>
          <a:p>
            <a:endParaRPr lang="zh-TW"/>
          </a:p>
        </p:txBody>
      </p:sp>
      <p:sp>
        <p:nvSpPr>
          <p:cNvPr id="5" name="投影片編號版面配置區 4"/>
          <p:cNvSpPr>
            <a:spLocks noGrp="1"/>
          </p:cNvSpPr>
          <p:nvPr>
            <p:ph type="sldNum" sz="quarter" idx="12"/>
          </p:nvPr>
        </p:nvSpPr>
        <p:spPr/>
        <p:txBody>
          <a:bodyPr/>
          <a:lstStyle/>
          <a:p>
            <a:fld id="{EB37DED6-D4C7-42EE-AB49-D2E39E64FDE4}" type="slidenum">
              <a:rPr/>
              <a:pPr/>
              <a:t>‹#›</a:t>
            </a:fld>
            <a:endParaRPr lang="zh-TW"/>
          </a:p>
        </p:txBody>
      </p:sp>
    </p:spTree>
    <p:extLst>
      <p:ext uri="{BB962C8B-B14F-4D97-AF65-F5344CB8AC3E}">
        <p14:creationId xmlns="" xmlns:p14="http://schemas.microsoft.com/office/powerpoint/2010/main" val="35167638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DD204D1-F9BD-4643-8480-6EA41EB484F1}" type="datetimeFigureOut">
              <a:rPr/>
              <a:pPr/>
              <a:t>2012/6/11</a:t>
            </a:fld>
            <a:endParaRPr lang="zh-TW"/>
          </a:p>
        </p:txBody>
      </p:sp>
      <p:sp>
        <p:nvSpPr>
          <p:cNvPr id="3" name="頁尾版面配置區 2"/>
          <p:cNvSpPr>
            <a:spLocks noGrp="1"/>
          </p:cNvSpPr>
          <p:nvPr>
            <p:ph type="ftr" sz="quarter" idx="11"/>
          </p:nvPr>
        </p:nvSpPr>
        <p:spPr/>
        <p:txBody>
          <a:bodyPr/>
          <a:lstStyle/>
          <a:p>
            <a:endParaRPr lang="zh-TW"/>
          </a:p>
        </p:txBody>
      </p:sp>
      <p:sp>
        <p:nvSpPr>
          <p:cNvPr id="4" name="投影片編號版面配置區 3"/>
          <p:cNvSpPr>
            <a:spLocks noGrp="1"/>
          </p:cNvSpPr>
          <p:nvPr>
            <p:ph type="sldNum" sz="quarter" idx="12"/>
          </p:nvPr>
        </p:nvSpPr>
        <p:spPr/>
        <p:txBody>
          <a:bodyPr/>
          <a:lstStyle/>
          <a:p>
            <a:fld id="{EB37DED6-D4C7-42EE-AB49-D2E39E64FDE4}" type="slidenum">
              <a:rPr/>
              <a:pPr/>
              <a:t>‹#›</a:t>
            </a:fld>
            <a:endParaRPr lang="zh-TW"/>
          </a:p>
        </p:txBody>
      </p:sp>
    </p:spTree>
    <p:extLst>
      <p:ext uri="{BB962C8B-B14F-4D97-AF65-F5344CB8AC3E}">
        <p14:creationId xmlns="" xmlns:p14="http://schemas.microsoft.com/office/powerpoint/2010/main" val="2068731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矩形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p>
        </p:txBody>
      </p:sp>
      <p:sp>
        <p:nvSpPr>
          <p:cNvPr id="2" name="標題 1"/>
          <p:cNvSpPr>
            <a:spLocks noGrp="1"/>
          </p:cNvSpPr>
          <p:nvPr>
            <p:ph type="title"/>
          </p:nvPr>
        </p:nvSpPr>
        <p:spPr>
          <a:xfrm>
            <a:off x="304722" y="1701800"/>
            <a:ext cx="3351927" cy="2844800"/>
          </a:xfrm>
        </p:spPr>
        <p:txBody>
          <a:bodyPr anchor="b">
            <a:normAutofit/>
          </a:bodyPr>
          <a:lstStyle>
            <a:lvl1pPr algn="l" latinLnBrk="0">
              <a:defRPr lang="zh-TW" sz="2000" b="1"/>
            </a:lvl1pPr>
          </a:lstStyle>
          <a:p>
            <a:r>
              <a:rPr lang="zh-TW" altLang="en-US" smtClean="0"/>
              <a:t>按一下以編輯母片標題樣式</a:t>
            </a:r>
            <a:endParaRPr lang="zh-TW"/>
          </a:p>
        </p:txBody>
      </p:sp>
      <p:sp>
        <p:nvSpPr>
          <p:cNvPr id="3" name="內容版面配置區 2"/>
          <p:cNvSpPr>
            <a:spLocks noGrp="1"/>
          </p:cNvSpPr>
          <p:nvPr>
            <p:ph idx="1"/>
          </p:nvPr>
        </p:nvSpPr>
        <p:spPr>
          <a:xfrm>
            <a:off x="4469236" y="482600"/>
            <a:ext cx="6805427" cy="5892800"/>
          </a:xfrm>
        </p:spPr>
        <p:txBody>
          <a:bodyPr>
            <a:normAutofit/>
          </a:bodyPr>
          <a:lstStyle>
            <a:lvl1pPr latinLnBrk="0">
              <a:defRPr lang="zh-TW" sz="2400"/>
            </a:lvl1pPr>
            <a:lvl2pPr latinLnBrk="0">
              <a:defRPr lang="zh-TW" sz="2000"/>
            </a:lvl2pPr>
            <a:lvl3pPr latinLnBrk="0">
              <a:defRPr lang="zh-TW" sz="1800"/>
            </a:lvl3pPr>
            <a:lvl4pPr latinLnBrk="0">
              <a:defRPr lang="zh-TW" sz="1800"/>
            </a:lvl4pPr>
            <a:lvl5pPr latinLnBrk="0">
              <a:defRPr lang="zh-TW" sz="1800"/>
            </a:lvl5pPr>
            <a:lvl6pPr latinLnBrk="0">
              <a:defRPr lang="zh-TW" sz="1800"/>
            </a:lvl6pPr>
            <a:lvl7pPr latinLnBrk="0">
              <a:defRPr lang="zh-TW" sz="1800"/>
            </a:lvl7pPr>
            <a:lvl8pPr latinLnBrk="0">
              <a:defRPr lang="zh-TW" sz="1800"/>
            </a:lvl8pPr>
            <a:lvl9pPr latinLnBrk="0">
              <a:defRPr lang="zh-TW"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文字版面配置區 3"/>
          <p:cNvSpPr>
            <a:spLocks noGrp="1"/>
          </p:cNvSpPr>
          <p:nvPr>
            <p:ph type="body" sz="half" idx="2"/>
          </p:nvPr>
        </p:nvSpPr>
        <p:spPr>
          <a:xfrm>
            <a:off x="304722" y="4648200"/>
            <a:ext cx="3351927" cy="1727200"/>
          </a:xfrm>
        </p:spPr>
        <p:txBody>
          <a:bodyPr>
            <a:normAutofit/>
          </a:bodyPr>
          <a:lstStyle>
            <a:lvl1pPr marL="0" indent="0" latinLnBrk="0">
              <a:spcBef>
                <a:spcPts val="1200"/>
              </a:spcBef>
              <a:buNone/>
              <a:defRPr lang="zh-TW" sz="1600"/>
            </a:lvl1pPr>
            <a:lvl2pPr marL="609493" indent="0" latinLnBrk="0">
              <a:buNone/>
              <a:defRPr lang="zh-TW" sz="1600"/>
            </a:lvl2pPr>
            <a:lvl3pPr marL="1218987" indent="0" latinLnBrk="0">
              <a:buNone/>
              <a:defRPr lang="zh-TW" sz="1300"/>
            </a:lvl3pPr>
            <a:lvl4pPr marL="1828480" indent="0" latinLnBrk="0">
              <a:buNone/>
              <a:defRPr lang="zh-TW" sz="1200"/>
            </a:lvl4pPr>
            <a:lvl5pPr marL="2437973" indent="0" latinLnBrk="0">
              <a:buNone/>
              <a:defRPr lang="zh-TW" sz="1200"/>
            </a:lvl5pPr>
            <a:lvl6pPr marL="3047467" indent="0" latinLnBrk="0">
              <a:buNone/>
              <a:defRPr lang="zh-TW" sz="1200"/>
            </a:lvl6pPr>
            <a:lvl7pPr marL="3656960" indent="0" latinLnBrk="0">
              <a:buNone/>
              <a:defRPr lang="zh-TW" sz="1200"/>
            </a:lvl7pPr>
            <a:lvl8pPr marL="4266453" indent="0" latinLnBrk="0">
              <a:buNone/>
              <a:defRPr lang="zh-TW" sz="1200"/>
            </a:lvl8pPr>
            <a:lvl9pPr marL="4875947" indent="0" latinLnBrk="0">
              <a:buNone/>
              <a:defRPr lang="zh-TW" sz="12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26BF754-515F-40B9-8D24-D54D5825B3D0}" type="datetimeFigureOut">
              <a:rPr/>
              <a:pPr/>
              <a:t>2012/6/11</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2DFBB78A-01B4-41F2-96B0-677A4A282832}" type="slidenum">
              <a:rPr/>
              <a:pPr/>
              <a:t>‹#›</a:t>
            </a:fld>
            <a:endParaRPr lang="zh-TW"/>
          </a:p>
        </p:txBody>
      </p:sp>
    </p:spTree>
    <p:extLst>
      <p:ext uri="{BB962C8B-B14F-4D97-AF65-F5344CB8AC3E}">
        <p14:creationId xmlns="" xmlns:p14="http://schemas.microsoft.com/office/powerpoint/2010/main" val="19680720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矩形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p>
        </p:txBody>
      </p:sp>
      <p:sp>
        <p:nvSpPr>
          <p:cNvPr id="2" name="標題 1"/>
          <p:cNvSpPr>
            <a:spLocks noGrp="1"/>
          </p:cNvSpPr>
          <p:nvPr>
            <p:ph type="title"/>
          </p:nvPr>
        </p:nvSpPr>
        <p:spPr>
          <a:xfrm>
            <a:off x="2437765" y="4800600"/>
            <a:ext cx="7313295" cy="762000"/>
          </a:xfrm>
        </p:spPr>
        <p:txBody>
          <a:bodyPr anchor="b">
            <a:normAutofit/>
          </a:bodyPr>
          <a:lstStyle>
            <a:lvl1pPr algn="l" latinLnBrk="0">
              <a:defRPr lang="zh-TW" sz="2000" b="1"/>
            </a:lvl1pPr>
          </a:lstStyle>
          <a:p>
            <a:r>
              <a:rPr lang="zh-TW" altLang="en-US" smtClean="0"/>
              <a:t>按一下以編輯母片標題樣式</a:t>
            </a:r>
            <a:endParaRPr lang="zh-TW"/>
          </a:p>
        </p:txBody>
      </p:sp>
      <p:sp>
        <p:nvSpPr>
          <p:cNvPr id="3" name="圖片版面配置區 2"/>
          <p:cNvSpPr>
            <a:spLocks noGrp="1"/>
          </p:cNvSpPr>
          <p:nvPr>
            <p:ph type="pic" idx="1"/>
          </p:nvPr>
        </p:nvSpPr>
        <p:spPr>
          <a:xfrm>
            <a:off x="2437765" y="279402"/>
            <a:ext cx="7313295" cy="4448175"/>
          </a:xfrm>
        </p:spPr>
        <p:txBody>
          <a:bodyPr>
            <a:normAutofit/>
          </a:bodyPr>
          <a:lstStyle>
            <a:lvl1pPr marL="0" indent="0" latinLnBrk="0">
              <a:buNone/>
              <a:defRPr lang="zh-TW" sz="2800"/>
            </a:lvl1pPr>
            <a:lvl2pPr marL="609493" indent="0" latinLnBrk="0">
              <a:buNone/>
              <a:defRPr lang="zh-TW" sz="3700"/>
            </a:lvl2pPr>
            <a:lvl3pPr marL="1218987" indent="0" latinLnBrk="0">
              <a:buNone/>
              <a:defRPr lang="zh-TW" sz="3200"/>
            </a:lvl3pPr>
            <a:lvl4pPr marL="1828480" indent="0" latinLnBrk="0">
              <a:buNone/>
              <a:defRPr lang="zh-TW" sz="2700"/>
            </a:lvl4pPr>
            <a:lvl5pPr marL="2437973" indent="0" latinLnBrk="0">
              <a:buNone/>
              <a:defRPr lang="zh-TW" sz="2700"/>
            </a:lvl5pPr>
            <a:lvl6pPr marL="3047467" indent="0" latinLnBrk="0">
              <a:buNone/>
              <a:defRPr lang="zh-TW" sz="2700"/>
            </a:lvl6pPr>
            <a:lvl7pPr marL="3656960" indent="0" latinLnBrk="0">
              <a:buNone/>
              <a:defRPr lang="zh-TW" sz="2700"/>
            </a:lvl7pPr>
            <a:lvl8pPr marL="4266453" indent="0" latinLnBrk="0">
              <a:buNone/>
              <a:defRPr lang="zh-TW" sz="2700"/>
            </a:lvl8pPr>
            <a:lvl9pPr marL="4875947" indent="0" latinLnBrk="0">
              <a:buNone/>
              <a:defRPr lang="zh-TW" sz="2700"/>
            </a:lvl9pPr>
          </a:lstStyle>
          <a:p>
            <a:r>
              <a:rPr lang="zh-TW" altLang="en-US" smtClean="0"/>
              <a:t>按一下圖示以新增圖片</a:t>
            </a:r>
            <a:endParaRPr lang="zh-TW"/>
          </a:p>
        </p:txBody>
      </p:sp>
      <p:sp>
        <p:nvSpPr>
          <p:cNvPr id="4" name="文字版面配置區 3"/>
          <p:cNvSpPr>
            <a:spLocks noGrp="1"/>
          </p:cNvSpPr>
          <p:nvPr>
            <p:ph type="body" sz="half" idx="2"/>
          </p:nvPr>
        </p:nvSpPr>
        <p:spPr>
          <a:xfrm>
            <a:off x="2437765" y="5562600"/>
            <a:ext cx="7313295" cy="812800"/>
          </a:xfrm>
        </p:spPr>
        <p:txBody>
          <a:bodyPr>
            <a:normAutofit/>
          </a:bodyPr>
          <a:lstStyle>
            <a:lvl1pPr marL="0" indent="0" latinLnBrk="0">
              <a:spcBef>
                <a:spcPts val="0"/>
              </a:spcBef>
              <a:buNone/>
              <a:defRPr lang="zh-TW" sz="1600"/>
            </a:lvl1pPr>
            <a:lvl2pPr marL="609493" indent="0" latinLnBrk="0">
              <a:buNone/>
              <a:defRPr lang="zh-TW" sz="1600"/>
            </a:lvl2pPr>
            <a:lvl3pPr marL="1218987" indent="0" latinLnBrk="0">
              <a:buNone/>
              <a:defRPr lang="zh-TW" sz="1300"/>
            </a:lvl3pPr>
            <a:lvl4pPr marL="1828480" indent="0" latinLnBrk="0">
              <a:buNone/>
              <a:defRPr lang="zh-TW" sz="1200"/>
            </a:lvl4pPr>
            <a:lvl5pPr marL="2437973" indent="0" latinLnBrk="0">
              <a:buNone/>
              <a:defRPr lang="zh-TW" sz="1200"/>
            </a:lvl5pPr>
            <a:lvl6pPr marL="3047467" indent="0" latinLnBrk="0">
              <a:buNone/>
              <a:defRPr lang="zh-TW" sz="1200"/>
            </a:lvl6pPr>
            <a:lvl7pPr marL="3656960" indent="0" latinLnBrk="0">
              <a:buNone/>
              <a:defRPr lang="zh-TW" sz="1200"/>
            </a:lvl7pPr>
            <a:lvl8pPr marL="4266453" indent="0" latinLnBrk="0">
              <a:buNone/>
              <a:defRPr lang="zh-TW" sz="1200"/>
            </a:lvl8pPr>
            <a:lvl9pPr marL="4875947" indent="0" latinLnBrk="0">
              <a:buNone/>
              <a:defRPr lang="zh-TW" sz="12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26BF754-515F-40B9-8D24-D54D5825B3D0}" type="datetimeFigureOut">
              <a:rPr/>
              <a:pPr/>
              <a:t>2012/6/11</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2DFBB78A-01B4-41F2-96B0-677A4A282832}" type="slidenum">
              <a:rPr/>
              <a:pPr/>
              <a:t>‹#›</a:t>
            </a:fld>
            <a:endParaRPr lang="zh-TW"/>
          </a:p>
        </p:txBody>
      </p:sp>
    </p:spTree>
    <p:extLst>
      <p:ext uri="{BB962C8B-B14F-4D97-AF65-F5344CB8AC3E}">
        <p14:creationId xmlns="" xmlns:p14="http://schemas.microsoft.com/office/powerpoint/2010/main" val="1221337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304721" y="-17756"/>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TW">
              <a:latin typeface="+mj-ea"/>
              <a:ea typeface="+mj-ea"/>
            </a:endParaRPr>
          </a:p>
        </p:txBody>
      </p:sp>
      <p:sp>
        <p:nvSpPr>
          <p:cNvPr id="2" name="標題版面配置區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zh-TW" dirty="0"/>
              <a:t>按一下以編輯母片標題樣式</a:t>
            </a:r>
          </a:p>
        </p:txBody>
      </p:sp>
      <p:sp>
        <p:nvSpPr>
          <p:cNvPr id="3" name="文字版面配置區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1117309" y="6400802"/>
            <a:ext cx="2742486" cy="320675"/>
          </a:xfrm>
          <a:prstGeom prst="rect">
            <a:avLst/>
          </a:prstGeom>
        </p:spPr>
        <p:txBody>
          <a:bodyPr vert="horz" lIns="121899" tIns="60949" rIns="121899" bIns="60949" rtlCol="0" anchor="b"/>
          <a:lstStyle>
            <a:lvl1pPr algn="l" latinLnBrk="0">
              <a:defRPr lang="zh-TW" sz="1200">
                <a:solidFill>
                  <a:schemeClr val="tx2">
                    <a:lumMod val="50000"/>
                    <a:lumOff val="50000"/>
                  </a:schemeClr>
                </a:solidFill>
                <a:latin typeface="+mj-ea"/>
                <a:ea typeface="+mj-ea"/>
              </a:defRPr>
            </a:lvl1pPr>
          </a:lstStyle>
          <a:p>
            <a:fld id="{2DD204D1-F9BD-4643-8480-6EA41EB484F1}" type="datetimeFigureOut">
              <a:rPr lang="en-US" altLang="zh-TW" smtClean="0"/>
              <a:pPr/>
              <a:t>10/31/2013</a:t>
            </a:fld>
            <a:endParaRPr lang="zh-TW" altLang="en-US" dirty="0"/>
          </a:p>
        </p:txBody>
      </p:sp>
      <p:sp>
        <p:nvSpPr>
          <p:cNvPr id="5" name="頁尾版面配置區 4"/>
          <p:cNvSpPr>
            <a:spLocks noGrp="1"/>
          </p:cNvSpPr>
          <p:nvPr>
            <p:ph type="ftr" sz="quarter" idx="3"/>
          </p:nvPr>
        </p:nvSpPr>
        <p:spPr>
          <a:xfrm>
            <a:off x="3907842" y="6400802"/>
            <a:ext cx="6216301" cy="320675"/>
          </a:xfrm>
          <a:prstGeom prst="rect">
            <a:avLst/>
          </a:prstGeom>
        </p:spPr>
        <p:txBody>
          <a:bodyPr vert="horz" lIns="121899" tIns="60949" rIns="121899" bIns="60949" rtlCol="0" anchor="b"/>
          <a:lstStyle>
            <a:lvl1pPr algn="ctr" latinLnBrk="0">
              <a:defRPr lang="zh-TW" sz="1200">
                <a:solidFill>
                  <a:schemeClr val="tx2">
                    <a:lumMod val="50000"/>
                    <a:lumOff val="50000"/>
                  </a:schemeClr>
                </a:solidFill>
                <a:latin typeface="+mj-ea"/>
                <a:ea typeface="+mj-ea"/>
              </a:defRPr>
            </a:lvl1pPr>
          </a:lstStyle>
          <a:p>
            <a:endParaRPr lang="zh-TW" altLang="en-US" dirty="0"/>
          </a:p>
        </p:txBody>
      </p:sp>
      <p:sp>
        <p:nvSpPr>
          <p:cNvPr id="6" name="投影片編號版面配置區 5"/>
          <p:cNvSpPr>
            <a:spLocks noGrp="1"/>
          </p:cNvSpPr>
          <p:nvPr>
            <p:ph type="sldNum" sz="quarter" idx="4"/>
          </p:nvPr>
        </p:nvSpPr>
        <p:spPr>
          <a:xfrm>
            <a:off x="10167146" y="6400802"/>
            <a:ext cx="1107518" cy="320675"/>
          </a:xfrm>
          <a:prstGeom prst="rect">
            <a:avLst/>
          </a:prstGeom>
        </p:spPr>
        <p:txBody>
          <a:bodyPr vert="horz" lIns="121899" tIns="60949" rIns="121899" bIns="60949" rtlCol="0" anchor="b"/>
          <a:lstStyle>
            <a:lvl1pPr algn="r" latinLnBrk="0">
              <a:defRPr lang="zh-TW" sz="1200">
                <a:solidFill>
                  <a:schemeClr val="tx2">
                    <a:lumMod val="50000"/>
                    <a:lumOff val="50000"/>
                  </a:schemeClr>
                </a:solidFill>
                <a:latin typeface="+mj-ea"/>
                <a:ea typeface="+mj-ea"/>
              </a:defRPr>
            </a:lvl1pPr>
          </a:lstStyle>
          <a:p>
            <a:fld id="{EB37DED6-D4C7-42EE-AB49-D2E39E64FDE4}" type="slidenum">
              <a:rPr lang="en-US" altLang="zh-TW" smtClean="0"/>
              <a:pPr/>
              <a:t>‹#›</a:t>
            </a:fld>
            <a:endParaRPr lang="en-US" altLang="zh-TW" dirty="0"/>
          </a:p>
        </p:txBody>
      </p:sp>
    </p:spTree>
    <p:extLst>
      <p:ext uri="{BB962C8B-B14F-4D97-AF65-F5344CB8AC3E}">
        <p14:creationId xmlns=""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lang="zh-TW" sz="4400" kern="1200" cap="none" baseline="0">
          <a:solidFill>
            <a:schemeClr val="tx1"/>
          </a:solidFill>
          <a:latin typeface="+mj-ea"/>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lang="zh-TW" sz="2400" kern="1200">
          <a:solidFill>
            <a:schemeClr val="tx1"/>
          </a:solidFill>
          <a:latin typeface="+mj-ea"/>
          <a:ea typeface="+mj-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lang="zh-TW" sz="2000" kern="1200">
          <a:solidFill>
            <a:schemeClr val="tx1"/>
          </a:solidFill>
          <a:latin typeface="+mj-ea"/>
          <a:ea typeface="+mj-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lang="zh-TW" sz="1800" kern="1200">
          <a:solidFill>
            <a:schemeClr val="tx1"/>
          </a:solidFill>
          <a:latin typeface="+mj-ea"/>
          <a:ea typeface="+mj-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lang="zh-TW" sz="1800" kern="1200">
          <a:solidFill>
            <a:schemeClr val="tx1"/>
          </a:solidFill>
          <a:latin typeface="+mj-ea"/>
          <a:ea typeface="+mj-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lang="zh-TW" sz="1800" kern="1200">
          <a:solidFill>
            <a:schemeClr val="tx1"/>
          </a:solidFill>
          <a:latin typeface="+mj-ea"/>
          <a:ea typeface="+mj-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lang="zh-TW"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lang="zh-TW"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lang="zh-TW"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lang="zh-TW" sz="1800" kern="1200">
          <a:solidFill>
            <a:schemeClr val="tx1"/>
          </a:solidFill>
          <a:latin typeface="+mn-lt"/>
          <a:ea typeface="+mn-ea"/>
          <a:cs typeface="+mn-cs"/>
        </a:defRPr>
      </a:lvl9pPr>
    </p:bodyStyle>
    <p:otherStyle>
      <a:defPPr>
        <a:defRPr lang="zh-TW"/>
      </a:defPPr>
      <a:lvl1pPr marL="0" algn="l" defTabSz="1218987" rtl="0" eaLnBrk="1" latinLnBrk="0" hangingPunct="1">
        <a:defRPr lang="zh-TW" sz="2400" kern="1200">
          <a:solidFill>
            <a:schemeClr val="tx1"/>
          </a:solidFill>
          <a:latin typeface="+mn-lt"/>
          <a:ea typeface="+mn-ea"/>
          <a:cs typeface="+mn-cs"/>
        </a:defRPr>
      </a:lvl1pPr>
      <a:lvl2pPr marL="609493" algn="l" defTabSz="1218987" rtl="0" eaLnBrk="1" latinLnBrk="0" hangingPunct="1">
        <a:defRPr lang="zh-TW" sz="2400" kern="1200">
          <a:solidFill>
            <a:schemeClr val="tx1"/>
          </a:solidFill>
          <a:latin typeface="+mn-lt"/>
          <a:ea typeface="+mn-ea"/>
          <a:cs typeface="+mn-cs"/>
        </a:defRPr>
      </a:lvl2pPr>
      <a:lvl3pPr marL="1218987" algn="l" defTabSz="1218987" rtl="0" eaLnBrk="1" latinLnBrk="0" hangingPunct="1">
        <a:defRPr lang="zh-TW" sz="2400" kern="1200">
          <a:solidFill>
            <a:schemeClr val="tx1"/>
          </a:solidFill>
          <a:latin typeface="+mn-lt"/>
          <a:ea typeface="+mn-ea"/>
          <a:cs typeface="+mn-cs"/>
        </a:defRPr>
      </a:lvl3pPr>
      <a:lvl4pPr marL="1828480" algn="l" defTabSz="1218987" rtl="0" eaLnBrk="1" latinLnBrk="0" hangingPunct="1">
        <a:defRPr lang="zh-TW" sz="2400" kern="1200">
          <a:solidFill>
            <a:schemeClr val="tx1"/>
          </a:solidFill>
          <a:latin typeface="+mn-lt"/>
          <a:ea typeface="+mn-ea"/>
          <a:cs typeface="+mn-cs"/>
        </a:defRPr>
      </a:lvl4pPr>
      <a:lvl5pPr marL="2437973" algn="l" defTabSz="1218987" rtl="0" eaLnBrk="1" latinLnBrk="0" hangingPunct="1">
        <a:defRPr lang="zh-TW" sz="2400" kern="1200">
          <a:solidFill>
            <a:schemeClr val="tx1"/>
          </a:solidFill>
          <a:latin typeface="+mn-lt"/>
          <a:ea typeface="+mn-ea"/>
          <a:cs typeface="+mn-cs"/>
        </a:defRPr>
      </a:lvl5pPr>
      <a:lvl6pPr marL="3047467" algn="l" defTabSz="1218987" rtl="0" eaLnBrk="1" latinLnBrk="0" hangingPunct="1">
        <a:defRPr lang="zh-TW" sz="2400" kern="1200">
          <a:solidFill>
            <a:schemeClr val="tx1"/>
          </a:solidFill>
          <a:latin typeface="+mn-lt"/>
          <a:ea typeface="+mn-ea"/>
          <a:cs typeface="+mn-cs"/>
        </a:defRPr>
      </a:lvl6pPr>
      <a:lvl7pPr marL="3656960" algn="l" defTabSz="1218987" rtl="0" eaLnBrk="1" latinLnBrk="0" hangingPunct="1">
        <a:defRPr lang="zh-TW" sz="2400" kern="1200">
          <a:solidFill>
            <a:schemeClr val="tx1"/>
          </a:solidFill>
          <a:latin typeface="+mn-lt"/>
          <a:ea typeface="+mn-ea"/>
          <a:cs typeface="+mn-cs"/>
        </a:defRPr>
      </a:lvl7pPr>
      <a:lvl8pPr marL="4266453" algn="l" defTabSz="1218987" rtl="0" eaLnBrk="1" latinLnBrk="0" hangingPunct="1">
        <a:defRPr lang="zh-TW" sz="2400" kern="1200">
          <a:solidFill>
            <a:schemeClr val="tx1"/>
          </a:solidFill>
          <a:latin typeface="+mn-lt"/>
          <a:ea typeface="+mn-ea"/>
          <a:cs typeface="+mn-cs"/>
        </a:defRPr>
      </a:lvl8pPr>
      <a:lvl9pPr marL="4875947" algn="l" defTabSz="1218987" rtl="0" eaLnBrk="1" latinLnBrk="0" hangingPunct="1">
        <a:defRPr lang="zh-TW"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Office_Word___1.doc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package" Target="../embeddings/Microsoft_Office_Word___2.doc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438229" y="1196752"/>
            <a:ext cx="7242728" cy="5040559"/>
          </a:xfrm>
        </p:spPr>
        <p:txBody>
          <a:bodyPr>
            <a:normAutofit/>
          </a:bodyPr>
          <a:lstStyle/>
          <a:p>
            <a:pPr algn="ctr"/>
            <a:r>
              <a:rPr lang="zh-TW" altLang="zh-TW" b="1" dirty="0" smtClean="0">
                <a:solidFill>
                  <a:srgbClr val="002060"/>
                </a:solidFill>
              </a:rPr>
              <a:t>潛藏的國土危機</a:t>
            </a:r>
            <a:r>
              <a:rPr lang="en-US" altLang="zh-TW" b="1" dirty="0" smtClean="0">
                <a:solidFill>
                  <a:srgbClr val="002060"/>
                </a:solidFill>
              </a:rPr>
              <a:t>--</a:t>
            </a:r>
            <a:r>
              <a:rPr lang="zh-TW" altLang="zh-TW" b="1" dirty="0" smtClean="0">
                <a:solidFill>
                  <a:srgbClr val="002060"/>
                </a:solidFill>
              </a:rPr>
              <a:t>找出細節裡的魔鬼</a:t>
            </a:r>
            <a:r>
              <a:rPr lang="en-US" altLang="zh-TW" b="1" dirty="0" smtClean="0"/>
              <a:t/>
            </a:r>
            <a:br>
              <a:rPr lang="en-US" altLang="zh-TW" b="1" dirty="0" smtClean="0"/>
            </a:br>
            <a:r>
              <a:rPr lang="en-US" altLang="zh-TW" b="1" dirty="0" smtClean="0"/>
              <a:t/>
            </a:r>
            <a:br>
              <a:rPr lang="en-US" altLang="zh-TW" b="1" dirty="0" smtClean="0"/>
            </a:br>
            <a:r>
              <a:rPr lang="zh-TW" altLang="zh-TW" dirty="0" smtClean="0"/>
              <a:t/>
            </a:r>
            <a:br>
              <a:rPr lang="zh-TW" altLang="zh-TW" dirty="0" smtClean="0"/>
            </a:br>
            <a:r>
              <a:rPr lang="zh-TW" altLang="zh-TW" dirty="0" smtClean="0"/>
              <a:t/>
            </a:r>
            <a:br>
              <a:rPr lang="zh-TW" altLang="zh-TW" dirty="0" smtClean="0"/>
            </a:br>
            <a:endParaRPr lang="zh-TW" dirty="0"/>
          </a:p>
        </p:txBody>
      </p:sp>
      <p:sp>
        <p:nvSpPr>
          <p:cNvPr id="3" name="副標題 2"/>
          <p:cNvSpPr>
            <a:spLocks noGrp="1"/>
          </p:cNvSpPr>
          <p:nvPr>
            <p:ph type="subTitle" idx="1"/>
          </p:nvPr>
        </p:nvSpPr>
        <p:spPr>
          <a:xfrm>
            <a:off x="4510237" y="4509120"/>
            <a:ext cx="7098713" cy="1244600"/>
          </a:xfrm>
        </p:spPr>
        <p:txBody>
          <a:bodyPr/>
          <a:lstStyle/>
          <a:p>
            <a:pPr algn="ctr"/>
            <a:r>
              <a:rPr lang="zh-TW" altLang="zh-TW" b="1" dirty="0" smtClean="0">
                <a:solidFill>
                  <a:srgbClr val="002060"/>
                </a:solidFill>
              </a:rPr>
              <a:t>楊重信</a:t>
            </a:r>
            <a:br>
              <a:rPr lang="zh-TW" altLang="zh-TW" b="1" dirty="0" smtClean="0">
                <a:solidFill>
                  <a:srgbClr val="002060"/>
                </a:solidFill>
              </a:rPr>
            </a:br>
            <a:r>
              <a:rPr lang="zh-TW" altLang="zh-TW" b="1" dirty="0" smtClean="0">
                <a:solidFill>
                  <a:srgbClr val="002060"/>
                </a:solidFill>
              </a:rPr>
              <a:t>文化大學環境設計學院院長</a:t>
            </a:r>
            <a:endParaRPr lang="zh-TW" b="1" dirty="0">
              <a:solidFill>
                <a:srgbClr val="002060"/>
              </a:solidFill>
            </a:endParaRPr>
          </a:p>
        </p:txBody>
      </p:sp>
      <p:sp>
        <p:nvSpPr>
          <p:cNvPr id="4" name="副標題 2"/>
          <p:cNvSpPr txBox="1">
            <a:spLocks/>
          </p:cNvSpPr>
          <p:nvPr/>
        </p:nvSpPr>
        <p:spPr>
          <a:xfrm>
            <a:off x="4078187" y="0"/>
            <a:ext cx="8110638" cy="1244600"/>
          </a:xfrm>
          <a:prstGeom prst="rect">
            <a:avLst/>
          </a:prstGeom>
        </p:spPr>
        <p:txBody>
          <a:bodyPr vert="horz" lIns="121899" tIns="60949" rIns="121899" bIns="60949" rtlCol="0">
            <a:normAutofit fontScale="92500" lnSpcReduction="20000"/>
          </a:bodyPr>
          <a:lstStyle/>
          <a:p>
            <a:pPr lvl="0" algn="ctr">
              <a:lnSpc>
                <a:spcPct val="95000"/>
              </a:lnSpc>
              <a:buSzPct val="100000"/>
            </a:pPr>
            <a:endParaRPr lang="en-US" altLang="zh-TW" sz="2800" dirty="0" smtClean="0"/>
          </a:p>
          <a:p>
            <a:pPr lvl="0" algn="ctr">
              <a:lnSpc>
                <a:spcPct val="95000"/>
              </a:lnSpc>
              <a:buSzPct val="100000"/>
            </a:pPr>
            <a:r>
              <a:rPr lang="zh-TW" altLang="en-US" sz="2800" b="1" dirty="0" smtClean="0">
                <a:solidFill>
                  <a:srgbClr val="002060"/>
                </a:solidFill>
              </a:rPr>
              <a:t>看守台灣</a:t>
            </a:r>
            <a:endParaRPr lang="en-US" altLang="zh-TW" sz="2800" b="1" dirty="0" smtClean="0">
              <a:solidFill>
                <a:srgbClr val="002060"/>
              </a:solidFill>
            </a:endParaRPr>
          </a:p>
          <a:p>
            <a:pPr lvl="0" algn="ctr">
              <a:lnSpc>
                <a:spcPct val="95000"/>
              </a:lnSpc>
              <a:buSzPct val="100000"/>
            </a:pPr>
            <a:endParaRPr lang="en-US" altLang="zh-TW" sz="2000" b="1" dirty="0" smtClean="0">
              <a:solidFill>
                <a:srgbClr val="002060"/>
              </a:solidFill>
            </a:endParaRPr>
          </a:p>
          <a:p>
            <a:pPr lvl="0" algn="ctr">
              <a:lnSpc>
                <a:spcPct val="95000"/>
              </a:lnSpc>
              <a:buSzPct val="100000"/>
            </a:pPr>
            <a:r>
              <a:rPr lang="en-US" altLang="zh-TW" sz="2000" b="1" dirty="0" smtClean="0">
                <a:solidFill>
                  <a:srgbClr val="002060"/>
                </a:solidFill>
              </a:rPr>
              <a:t>102</a:t>
            </a:r>
            <a:r>
              <a:rPr lang="zh-TW" altLang="zh-TW" sz="2000" b="1" dirty="0" smtClean="0">
                <a:solidFill>
                  <a:srgbClr val="002060"/>
                </a:solidFill>
              </a:rPr>
              <a:t>年</a:t>
            </a:r>
            <a:r>
              <a:rPr lang="en-US" altLang="zh-TW" sz="2000" b="1" dirty="0" smtClean="0">
                <a:solidFill>
                  <a:srgbClr val="002060"/>
                </a:solidFill>
              </a:rPr>
              <a:t>10</a:t>
            </a:r>
            <a:r>
              <a:rPr lang="zh-TW" altLang="zh-TW" sz="2000" b="1" dirty="0" smtClean="0">
                <a:solidFill>
                  <a:srgbClr val="002060"/>
                </a:solidFill>
              </a:rPr>
              <a:t>月</a:t>
            </a:r>
            <a:r>
              <a:rPr lang="en-US" altLang="zh-TW" sz="2000" b="1" dirty="0" smtClean="0">
                <a:solidFill>
                  <a:srgbClr val="002060"/>
                </a:solidFill>
              </a:rPr>
              <a:t>31</a:t>
            </a:r>
            <a:r>
              <a:rPr lang="zh-TW" altLang="zh-TW" sz="2000" b="1" dirty="0" smtClean="0">
                <a:solidFill>
                  <a:srgbClr val="002060"/>
                </a:solidFill>
              </a:rPr>
              <a:t>日</a:t>
            </a:r>
            <a:endParaRPr kumimoji="0" lang="zh-TW" sz="2000" b="1" i="0" u="none" strike="noStrike" kern="1200" cap="none" spc="0" normalizeH="0" baseline="0" noProof="0" dirty="0">
              <a:ln>
                <a:noFill/>
              </a:ln>
              <a:solidFill>
                <a:srgbClr val="002060"/>
              </a:solidFill>
              <a:effectLst/>
              <a:uLnTx/>
              <a:uFillTx/>
              <a:latin typeface="+mj-ea"/>
              <a:ea typeface="+mj-ea"/>
              <a:cs typeface="+mn-cs"/>
            </a:endParaRPr>
          </a:p>
        </p:txBody>
      </p:sp>
    </p:spTree>
    <p:extLst>
      <p:ext uri="{BB962C8B-B14F-4D97-AF65-F5344CB8AC3E}">
        <p14:creationId xmlns="" xmlns:p14="http://schemas.microsoft.com/office/powerpoint/2010/main" val="36503403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lnSpc>
                <a:spcPct val="100000"/>
              </a:lnSpc>
            </a:pPr>
            <a:r>
              <a:rPr lang="zh-TW" altLang="zh-TW" b="1" dirty="0" smtClean="0">
                <a:solidFill>
                  <a:srgbClr val="C00000"/>
                </a:solidFill>
              </a:rPr>
              <a:t>國家氣候變遷調適政策綱領</a:t>
            </a:r>
            <a:r>
              <a:rPr lang="en-US" altLang="zh-TW" b="1" dirty="0" smtClean="0"/>
              <a:t/>
            </a:r>
            <a:br>
              <a:rPr lang="en-US" altLang="zh-TW" b="1" dirty="0" smtClean="0"/>
            </a:br>
            <a:r>
              <a:rPr lang="en-US" altLang="zh-TW" sz="2400" dirty="0" smtClean="0"/>
              <a:t>(</a:t>
            </a:r>
            <a:r>
              <a:rPr lang="zh-TW" altLang="zh-TW" sz="2400" dirty="0" smtClean="0"/>
              <a:t>行政院</a:t>
            </a:r>
            <a:r>
              <a:rPr lang="en-US" altLang="zh-TW" sz="2400" dirty="0" smtClean="0"/>
              <a:t>101</a:t>
            </a:r>
            <a:r>
              <a:rPr lang="zh-TW" altLang="zh-TW" sz="2400" dirty="0" smtClean="0"/>
              <a:t>年</a:t>
            </a:r>
            <a:r>
              <a:rPr lang="en-US" altLang="zh-TW" sz="2400" dirty="0" smtClean="0"/>
              <a:t>6</a:t>
            </a:r>
            <a:r>
              <a:rPr lang="zh-TW" altLang="zh-TW" sz="2400" dirty="0" smtClean="0"/>
              <a:t>月</a:t>
            </a:r>
            <a:r>
              <a:rPr lang="en-US" altLang="zh-TW" sz="2400" dirty="0" smtClean="0"/>
              <a:t>25</a:t>
            </a:r>
            <a:r>
              <a:rPr lang="zh-TW" altLang="zh-TW" sz="2400" dirty="0" smtClean="0"/>
              <a:t>日</a:t>
            </a:r>
            <a:r>
              <a:rPr lang="zh-TW" altLang="en-US" sz="2400" dirty="0" smtClean="0"/>
              <a:t>核定</a:t>
            </a:r>
            <a:r>
              <a:rPr lang="en-US" altLang="zh-TW" sz="2400" dirty="0" smtClean="0"/>
              <a:t>)</a:t>
            </a:r>
            <a:endParaRPr lang="zh-TW" altLang="en-US" sz="2400" dirty="0"/>
          </a:p>
        </p:txBody>
      </p:sp>
      <p:sp>
        <p:nvSpPr>
          <p:cNvPr id="3" name="內容版面配置區 2"/>
          <p:cNvSpPr>
            <a:spLocks noGrp="1"/>
          </p:cNvSpPr>
          <p:nvPr>
            <p:ph idx="1"/>
          </p:nvPr>
        </p:nvSpPr>
        <p:spPr>
          <a:xfrm>
            <a:off x="693812" y="1701800"/>
            <a:ext cx="11161240" cy="4470400"/>
          </a:xfrm>
        </p:spPr>
        <p:txBody>
          <a:bodyPr>
            <a:normAutofit/>
          </a:bodyPr>
          <a:lstStyle/>
          <a:p>
            <a:pPr>
              <a:lnSpc>
                <a:spcPct val="150000"/>
              </a:lnSpc>
              <a:buFont typeface="Wingdings" pitchFamily="2" charset="2"/>
              <a:buChar char="Ø"/>
            </a:pPr>
            <a:r>
              <a:rPr lang="zh-TW" altLang="zh-TW" sz="4000" b="1" dirty="0" smtClean="0">
                <a:solidFill>
                  <a:srgbClr val="002060"/>
                </a:solidFill>
              </a:rPr>
              <a:t>政策願景</a:t>
            </a:r>
            <a:r>
              <a:rPr lang="zh-TW" altLang="en-US" sz="4000" b="1" dirty="0" smtClean="0">
                <a:solidFill>
                  <a:srgbClr val="002060"/>
                </a:solidFill>
              </a:rPr>
              <a:t>：</a:t>
            </a:r>
            <a:r>
              <a:rPr lang="zh-TW" altLang="zh-TW" sz="4000" b="1" dirty="0" smtClean="0">
                <a:solidFill>
                  <a:srgbClr val="002060"/>
                </a:solidFill>
              </a:rPr>
              <a:t>建構能適應氣候風險的永續臺灣</a:t>
            </a:r>
            <a:r>
              <a:rPr lang="zh-TW" altLang="en-US" sz="4000" b="1" dirty="0" smtClean="0">
                <a:solidFill>
                  <a:srgbClr val="002060"/>
                </a:solidFill>
              </a:rPr>
              <a:t>。</a:t>
            </a:r>
            <a:endParaRPr lang="en-US" altLang="zh-TW" sz="4000" b="1" dirty="0" smtClean="0">
              <a:solidFill>
                <a:srgbClr val="002060"/>
              </a:solidFill>
            </a:endParaRPr>
          </a:p>
          <a:p>
            <a:pPr>
              <a:lnSpc>
                <a:spcPct val="150000"/>
              </a:lnSpc>
              <a:buFont typeface="Wingdings" pitchFamily="2" charset="2"/>
              <a:buChar char="Ø"/>
            </a:pPr>
            <a:r>
              <a:rPr lang="zh-TW" altLang="zh-TW" sz="4000" b="1" dirty="0" smtClean="0">
                <a:solidFill>
                  <a:srgbClr val="002060"/>
                </a:solidFill>
              </a:rPr>
              <a:t>從災害、維生基礎設施、水資源、土地使用、海岸、能源供給及產業、農業生產及生物多樣性、健康等</a:t>
            </a:r>
            <a:r>
              <a:rPr lang="en-US" altLang="zh-TW" sz="4000" b="1" dirty="0" smtClean="0">
                <a:solidFill>
                  <a:srgbClr val="002060"/>
                </a:solidFill>
              </a:rPr>
              <a:t>8</a:t>
            </a:r>
            <a:r>
              <a:rPr lang="zh-TW" altLang="zh-TW" sz="4000" b="1" dirty="0" smtClean="0">
                <a:solidFill>
                  <a:srgbClr val="002060"/>
                </a:solidFill>
              </a:rPr>
              <a:t>大領域，分別提出目標及調適策略</a:t>
            </a:r>
            <a:r>
              <a:rPr lang="zh-TW" altLang="zh-TW" sz="4000" b="1" dirty="0" smtClean="0"/>
              <a:t>。</a:t>
            </a:r>
            <a:endParaRPr lang="en-US" altLang="zh-TW" sz="4000" b="1"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1120552"/>
          </a:xfrm>
        </p:spPr>
        <p:txBody>
          <a:bodyPr/>
          <a:lstStyle/>
          <a:p>
            <a:r>
              <a:rPr lang="zh-TW" altLang="zh-TW" dirty="0" smtClean="0">
                <a:solidFill>
                  <a:srgbClr val="C00000"/>
                </a:solidFill>
              </a:rPr>
              <a:t>國家氣候變遷調適政策綱領</a:t>
            </a:r>
            <a:r>
              <a:rPr lang="zh-TW" altLang="en-US" dirty="0" smtClean="0">
                <a:solidFill>
                  <a:srgbClr val="C00000"/>
                </a:solidFill>
              </a:rPr>
              <a:t>：土地使用</a:t>
            </a:r>
            <a:endParaRPr lang="zh-TW" altLang="en-US" dirty="0"/>
          </a:p>
        </p:txBody>
      </p:sp>
      <p:sp>
        <p:nvSpPr>
          <p:cNvPr id="3" name="內容版面配置區 2"/>
          <p:cNvSpPr>
            <a:spLocks noGrp="1"/>
          </p:cNvSpPr>
          <p:nvPr>
            <p:ph idx="1"/>
          </p:nvPr>
        </p:nvSpPr>
        <p:spPr>
          <a:xfrm>
            <a:off x="549796" y="1340768"/>
            <a:ext cx="11305256" cy="5112568"/>
          </a:xfrm>
        </p:spPr>
        <p:txBody>
          <a:bodyPr>
            <a:noAutofit/>
          </a:bodyPr>
          <a:lstStyle/>
          <a:p>
            <a:pPr>
              <a:buFont typeface="Wingdings" pitchFamily="2" charset="2"/>
              <a:buChar char="Ø"/>
            </a:pPr>
            <a:r>
              <a:rPr lang="x-none" altLang="zh-TW" sz="3200" b="1" dirty="0" smtClean="0">
                <a:solidFill>
                  <a:srgbClr val="002060"/>
                </a:solidFill>
              </a:rPr>
              <a:t>將環境敏感地觀念落實在國土保育區的劃設與管理。</a:t>
            </a:r>
            <a:endParaRPr lang="en-US" altLang="zh-TW" sz="3200" b="1" dirty="0" smtClean="0">
              <a:solidFill>
                <a:srgbClr val="002060"/>
              </a:solidFill>
            </a:endParaRPr>
          </a:p>
          <a:p>
            <a:pPr>
              <a:buFont typeface="Wingdings" pitchFamily="2" charset="2"/>
              <a:buChar char="Ø"/>
            </a:pPr>
            <a:r>
              <a:rPr lang="x-none" altLang="zh-TW" sz="3200" b="1" dirty="0" smtClean="0">
                <a:solidFill>
                  <a:srgbClr val="002060"/>
                </a:solidFill>
              </a:rPr>
              <a:t>因應氣候變遷，加速與國土空間相關計畫之立法與修法。</a:t>
            </a:r>
            <a:endParaRPr lang="en-US" altLang="zh-TW" sz="3200" b="1" dirty="0" smtClean="0">
              <a:solidFill>
                <a:srgbClr val="002060"/>
              </a:solidFill>
            </a:endParaRPr>
          </a:p>
          <a:p>
            <a:pPr>
              <a:buFont typeface="Wingdings" pitchFamily="2" charset="2"/>
              <a:buChar char="Ø"/>
            </a:pPr>
            <a:r>
              <a:rPr lang="x-none" altLang="zh-TW" sz="3200" b="1" dirty="0" smtClean="0">
                <a:solidFill>
                  <a:srgbClr val="002060"/>
                </a:solidFill>
              </a:rPr>
              <a:t>建立以調適為目的之土地使用管理相關配套機制。</a:t>
            </a:r>
            <a:endParaRPr lang="en-US" altLang="zh-TW" sz="3200" b="1" dirty="0" smtClean="0">
              <a:solidFill>
                <a:srgbClr val="002060"/>
              </a:solidFill>
            </a:endParaRPr>
          </a:p>
          <a:p>
            <a:pPr>
              <a:lnSpc>
                <a:spcPct val="100000"/>
              </a:lnSpc>
              <a:buFont typeface="Wingdings" pitchFamily="2" charset="2"/>
              <a:buChar char="Ø"/>
            </a:pPr>
            <a:r>
              <a:rPr lang="x-none" altLang="zh-TW" sz="3200" b="1" dirty="0" smtClean="0">
                <a:solidFill>
                  <a:srgbClr val="002060"/>
                </a:solidFill>
              </a:rPr>
              <a:t>定期監測土地使用與地表覆蓋變遷，並更新國土地理資訊系統資料庫。</a:t>
            </a:r>
            <a:endParaRPr lang="en-US" altLang="zh-TW" sz="3200" b="1" dirty="0" smtClean="0">
              <a:solidFill>
                <a:srgbClr val="002060"/>
              </a:solidFill>
            </a:endParaRPr>
          </a:p>
          <a:p>
            <a:pPr>
              <a:buFont typeface="Wingdings" pitchFamily="2" charset="2"/>
              <a:buChar char="Ø"/>
            </a:pPr>
            <a:r>
              <a:rPr lang="x-none" altLang="zh-TW" sz="3200" b="1" dirty="0" smtClean="0">
                <a:solidFill>
                  <a:srgbClr val="002060"/>
                </a:solidFill>
              </a:rPr>
              <a:t>提升都市地區之土地防洪管理效能與調適能力。</a:t>
            </a:r>
            <a:endParaRPr lang="en-US" altLang="zh-TW" sz="3200" b="1" dirty="0" smtClean="0">
              <a:solidFill>
                <a:srgbClr val="002060"/>
              </a:solidFill>
            </a:endParaRPr>
          </a:p>
          <a:p>
            <a:pPr>
              <a:buFont typeface="Wingdings" pitchFamily="2" charset="2"/>
              <a:buChar char="Ø"/>
            </a:pPr>
            <a:r>
              <a:rPr lang="x-none" altLang="zh-TW" sz="3200" b="1" dirty="0" smtClean="0">
                <a:solidFill>
                  <a:srgbClr val="002060"/>
                </a:solidFill>
              </a:rPr>
              <a:t>檢討既有空間規劃在調適氣候變遷之缺失與不足。</a:t>
            </a:r>
            <a:endParaRPr lang="zh-TW" altLang="zh-TW" sz="3200" b="1" dirty="0">
              <a:solidFill>
                <a:srgbClr val="00206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832520"/>
          </a:xfrm>
        </p:spPr>
        <p:txBody>
          <a:bodyPr/>
          <a:lstStyle/>
          <a:p>
            <a:r>
              <a:rPr lang="zh-TW" altLang="zh-TW" b="1" dirty="0" smtClean="0">
                <a:solidFill>
                  <a:srgbClr val="C00000"/>
                </a:solidFill>
              </a:rPr>
              <a:t>國家氣候變遷調適政策綱領</a:t>
            </a:r>
            <a:r>
              <a:rPr lang="zh-TW" altLang="en-US" b="1" dirty="0" smtClean="0">
                <a:solidFill>
                  <a:srgbClr val="C00000"/>
                </a:solidFill>
              </a:rPr>
              <a:t>：</a:t>
            </a:r>
            <a:r>
              <a:rPr lang="zh-TW" altLang="zh-TW" b="1" dirty="0" smtClean="0">
                <a:solidFill>
                  <a:srgbClr val="C00000"/>
                </a:solidFill>
              </a:rPr>
              <a:t>海岸</a:t>
            </a:r>
            <a:endParaRPr lang="zh-TW" altLang="en-US" b="1" dirty="0">
              <a:solidFill>
                <a:srgbClr val="C00000"/>
              </a:solidFill>
            </a:endParaRPr>
          </a:p>
        </p:txBody>
      </p:sp>
      <p:sp>
        <p:nvSpPr>
          <p:cNvPr id="3" name="內容版面配置區 2"/>
          <p:cNvSpPr>
            <a:spLocks noGrp="1"/>
          </p:cNvSpPr>
          <p:nvPr>
            <p:ph idx="1"/>
          </p:nvPr>
        </p:nvSpPr>
        <p:spPr>
          <a:xfrm>
            <a:off x="333772" y="1124744"/>
            <a:ext cx="11521280" cy="5733256"/>
          </a:xfrm>
        </p:spPr>
        <p:txBody>
          <a:bodyPr>
            <a:normAutofit/>
          </a:bodyPr>
          <a:lstStyle/>
          <a:p>
            <a:pPr>
              <a:lnSpc>
                <a:spcPts val="2500"/>
              </a:lnSpc>
              <a:buFont typeface="Wingdings" pitchFamily="2" charset="2"/>
              <a:buChar char="Ø"/>
            </a:pPr>
            <a:r>
              <a:rPr lang="x-none" altLang="zh-TW" sz="2800" b="1" dirty="0" smtClean="0">
                <a:solidFill>
                  <a:srgbClr val="002060"/>
                </a:solidFill>
              </a:rPr>
              <a:t>強化海岸侵蝕地區之國土保安工作，防止國土流失與海水入侵，並減</a:t>
            </a:r>
            <a:endParaRPr lang="en-US" altLang="zh-TW" sz="2800" b="1" dirty="0" smtClean="0">
              <a:solidFill>
                <a:srgbClr val="002060"/>
              </a:solidFill>
            </a:endParaRPr>
          </a:p>
          <a:p>
            <a:pPr>
              <a:lnSpc>
                <a:spcPts val="2500"/>
              </a:lnSpc>
              <a:buNone/>
            </a:pPr>
            <a:r>
              <a:rPr lang="en-US" altLang="zh-TW" sz="2800" b="1" dirty="0" smtClean="0">
                <a:solidFill>
                  <a:srgbClr val="002060"/>
                </a:solidFill>
              </a:rPr>
              <a:t>    </a:t>
            </a:r>
            <a:r>
              <a:rPr lang="x-none" altLang="zh-TW" sz="2800" b="1" dirty="0" smtClean="0">
                <a:solidFill>
                  <a:srgbClr val="002060"/>
                </a:solidFill>
              </a:rPr>
              <a:t>緩水患。</a:t>
            </a:r>
            <a:endParaRPr lang="en-US" altLang="zh-TW" sz="2800" b="1" dirty="0" smtClean="0">
              <a:solidFill>
                <a:srgbClr val="002060"/>
              </a:solidFill>
            </a:endParaRPr>
          </a:p>
          <a:p>
            <a:pPr>
              <a:lnSpc>
                <a:spcPts val="2500"/>
              </a:lnSpc>
              <a:buFont typeface="Wingdings" pitchFamily="2" charset="2"/>
              <a:buChar char="Ø"/>
            </a:pPr>
            <a:r>
              <a:rPr lang="x-none" altLang="zh-TW" sz="2800" b="1" dirty="0" smtClean="0">
                <a:solidFill>
                  <a:srgbClr val="002060"/>
                </a:solidFill>
              </a:rPr>
              <a:t>保護及復育可能受氣候變遷衝擊的海岸生物棲地與濕地。</a:t>
            </a:r>
            <a:endParaRPr lang="en-US" altLang="zh-TW" sz="2800" b="1" dirty="0" smtClean="0">
              <a:solidFill>
                <a:srgbClr val="002060"/>
              </a:solidFill>
            </a:endParaRPr>
          </a:p>
          <a:p>
            <a:pPr>
              <a:lnSpc>
                <a:spcPts val="2500"/>
              </a:lnSpc>
              <a:buFont typeface="Wingdings" pitchFamily="2" charset="2"/>
              <a:buChar char="Ø"/>
            </a:pPr>
            <a:r>
              <a:rPr lang="x-none" altLang="zh-TW" sz="2800" b="1" dirty="0" smtClean="0">
                <a:solidFill>
                  <a:srgbClr val="002060"/>
                </a:solidFill>
              </a:rPr>
              <a:t>推動地層下陷地區地貌改造及轉型。</a:t>
            </a:r>
            <a:endParaRPr lang="en-US" altLang="zh-TW" sz="2800" b="1" dirty="0" smtClean="0">
              <a:solidFill>
                <a:srgbClr val="002060"/>
              </a:solidFill>
            </a:endParaRPr>
          </a:p>
          <a:p>
            <a:pPr>
              <a:lnSpc>
                <a:spcPts val="2500"/>
              </a:lnSpc>
              <a:buFont typeface="Wingdings" pitchFamily="2" charset="2"/>
              <a:buChar char="Ø"/>
            </a:pPr>
            <a:r>
              <a:rPr lang="x-none" altLang="zh-TW" sz="2800" b="1" dirty="0" smtClean="0">
                <a:solidFill>
                  <a:srgbClr val="002060"/>
                </a:solidFill>
              </a:rPr>
              <a:t>因應氣候變遷的可能衝擊，檢討海岸聚落人文環境、海洋文化與生態</a:t>
            </a:r>
            <a:endParaRPr lang="en-US" altLang="zh-TW" sz="2800" b="1" dirty="0" smtClean="0">
              <a:solidFill>
                <a:srgbClr val="002060"/>
              </a:solidFill>
            </a:endParaRPr>
          </a:p>
          <a:p>
            <a:pPr>
              <a:lnSpc>
                <a:spcPts val="2500"/>
              </a:lnSpc>
              <a:buNone/>
            </a:pPr>
            <a:r>
              <a:rPr lang="en-US" altLang="zh-TW" sz="2800" b="1" dirty="0" smtClean="0">
                <a:solidFill>
                  <a:srgbClr val="002060"/>
                </a:solidFill>
              </a:rPr>
              <a:t>    </a:t>
            </a:r>
            <a:r>
              <a:rPr lang="x-none" altLang="zh-TW" sz="2800" b="1" dirty="0" smtClean="0">
                <a:solidFill>
                  <a:srgbClr val="002060"/>
                </a:solidFill>
              </a:rPr>
              <a:t>景觀維護管理之工作體系。</a:t>
            </a:r>
            <a:endParaRPr lang="en-US" altLang="zh-TW" sz="2800" b="1" dirty="0" smtClean="0">
              <a:solidFill>
                <a:srgbClr val="002060"/>
              </a:solidFill>
            </a:endParaRPr>
          </a:p>
          <a:p>
            <a:pPr>
              <a:lnSpc>
                <a:spcPts val="2500"/>
              </a:lnSpc>
              <a:buFont typeface="Wingdings" pitchFamily="2" charset="2"/>
              <a:buChar char="Ø"/>
            </a:pPr>
            <a:r>
              <a:rPr lang="x-none" altLang="zh-TW" sz="2800" b="1" dirty="0" smtClean="0">
                <a:solidFill>
                  <a:srgbClr val="002060"/>
                </a:solidFill>
              </a:rPr>
              <a:t>建置海岸與海洋相關監測、調查及評估資料庫，並定期更新維護。</a:t>
            </a:r>
            <a:endParaRPr lang="en-US" altLang="zh-TW" sz="2800" b="1" dirty="0" smtClean="0">
              <a:solidFill>
                <a:srgbClr val="002060"/>
              </a:solidFill>
            </a:endParaRPr>
          </a:p>
          <a:p>
            <a:pPr>
              <a:lnSpc>
                <a:spcPts val="2500"/>
              </a:lnSpc>
              <a:buFont typeface="Wingdings" pitchFamily="2" charset="2"/>
              <a:buChar char="Ø"/>
            </a:pPr>
            <a:r>
              <a:rPr lang="x-none" altLang="zh-TW" sz="2800" b="1" dirty="0" smtClean="0">
                <a:solidFill>
                  <a:srgbClr val="002060"/>
                </a:solidFill>
              </a:rPr>
              <a:t>海岸地區從事開發計畫，應納入海平面上升及極端天氣狀況評估，同</a:t>
            </a:r>
            <a:endParaRPr lang="en-US" altLang="zh-TW" sz="2800" b="1" dirty="0" smtClean="0">
              <a:solidFill>
                <a:srgbClr val="002060"/>
              </a:solidFill>
            </a:endParaRPr>
          </a:p>
          <a:p>
            <a:pPr>
              <a:lnSpc>
                <a:spcPts val="2500"/>
              </a:lnSpc>
              <a:buNone/>
            </a:pPr>
            <a:r>
              <a:rPr lang="en-US" altLang="zh-TW" sz="2800" b="1" dirty="0" smtClean="0">
                <a:solidFill>
                  <a:srgbClr val="002060"/>
                </a:solidFill>
              </a:rPr>
              <a:t>    </a:t>
            </a:r>
            <a:r>
              <a:rPr lang="x-none" altLang="zh-TW" sz="2800" b="1" dirty="0" smtClean="0">
                <a:solidFill>
                  <a:srgbClr val="002060"/>
                </a:solidFill>
              </a:rPr>
              <a:t>時檢討建立專屬海岸區域開發的環境影響評估與土地開發許可作業準</a:t>
            </a:r>
            <a:endParaRPr lang="en-US" altLang="zh-TW" sz="2800" b="1" dirty="0" smtClean="0">
              <a:solidFill>
                <a:srgbClr val="002060"/>
              </a:solidFill>
            </a:endParaRPr>
          </a:p>
          <a:p>
            <a:pPr>
              <a:lnSpc>
                <a:spcPts val="2500"/>
              </a:lnSpc>
              <a:buNone/>
            </a:pPr>
            <a:r>
              <a:rPr lang="en-US" altLang="zh-TW" sz="2800" b="1" dirty="0" smtClean="0">
                <a:solidFill>
                  <a:srgbClr val="002060"/>
                </a:solidFill>
              </a:rPr>
              <a:t>    </a:t>
            </a:r>
            <a:r>
              <a:rPr lang="x-none" altLang="zh-TW" sz="2800" b="1" dirty="0" smtClean="0">
                <a:solidFill>
                  <a:srgbClr val="002060"/>
                </a:solidFill>
              </a:rPr>
              <a:t>則之可能性。</a:t>
            </a:r>
            <a:endParaRPr lang="zh-TW" altLang="zh-TW" sz="2800" b="1" dirty="0" smtClean="0">
              <a:solidFill>
                <a:srgbClr val="002060"/>
              </a:solidFill>
            </a:endParaRPr>
          </a:p>
          <a:p>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ct val="100000"/>
              </a:lnSpc>
            </a:pPr>
            <a:r>
              <a:rPr lang="zh-TW" altLang="zh-TW" b="1" dirty="0" smtClean="0">
                <a:solidFill>
                  <a:srgbClr val="C00000"/>
                </a:solidFill>
              </a:rPr>
              <a:t>以國土保育為先之區域重建綱要計畫</a:t>
            </a:r>
            <a:r>
              <a:rPr lang="en-US" altLang="zh-TW" dirty="0" smtClean="0"/>
              <a:t/>
            </a:r>
            <a:br>
              <a:rPr lang="en-US" altLang="zh-TW" dirty="0" smtClean="0"/>
            </a:br>
            <a:r>
              <a:rPr lang="en-US" altLang="zh-TW" sz="2400" dirty="0" smtClean="0"/>
              <a:t>(</a:t>
            </a:r>
            <a:r>
              <a:rPr lang="zh-TW" altLang="zh-TW" sz="2400" dirty="0" smtClean="0"/>
              <a:t>行政院</a:t>
            </a:r>
            <a:r>
              <a:rPr lang="en-US" altLang="zh-TW" sz="2400" dirty="0" smtClean="0"/>
              <a:t>98</a:t>
            </a:r>
            <a:r>
              <a:rPr lang="zh-TW" altLang="zh-TW" sz="2400" dirty="0" smtClean="0"/>
              <a:t>年</a:t>
            </a:r>
            <a:r>
              <a:rPr lang="en-US" altLang="zh-TW" sz="2400" dirty="0" smtClean="0"/>
              <a:t>10</a:t>
            </a:r>
            <a:r>
              <a:rPr lang="zh-TW" altLang="zh-TW" sz="2400" dirty="0" smtClean="0"/>
              <a:t>月</a:t>
            </a:r>
            <a:r>
              <a:rPr lang="en-US" altLang="zh-TW" sz="2400" dirty="0" smtClean="0"/>
              <a:t>9</a:t>
            </a:r>
            <a:r>
              <a:rPr lang="zh-TW" altLang="zh-TW" sz="2400" dirty="0" smtClean="0"/>
              <a:t>日院臺經字第</a:t>
            </a:r>
            <a:r>
              <a:rPr lang="en-US" altLang="zh-TW" sz="2400" dirty="0" smtClean="0"/>
              <a:t>0980060508</a:t>
            </a:r>
            <a:r>
              <a:rPr lang="zh-TW" altLang="zh-TW" sz="2400" dirty="0" smtClean="0"/>
              <a:t>號函核定</a:t>
            </a:r>
            <a:r>
              <a:rPr lang="en-US" altLang="zh-TW" sz="2400" dirty="0" smtClean="0"/>
              <a:t>)</a:t>
            </a:r>
            <a:endParaRPr lang="zh-TW" altLang="en-US" sz="2400" dirty="0"/>
          </a:p>
        </p:txBody>
      </p:sp>
      <p:sp>
        <p:nvSpPr>
          <p:cNvPr id="3" name="內容版面配置區 2"/>
          <p:cNvSpPr>
            <a:spLocks noGrp="1"/>
          </p:cNvSpPr>
          <p:nvPr>
            <p:ph idx="1"/>
          </p:nvPr>
        </p:nvSpPr>
        <p:spPr>
          <a:xfrm>
            <a:off x="405780" y="1556792"/>
            <a:ext cx="11521280" cy="5040560"/>
          </a:xfrm>
        </p:spPr>
        <p:txBody>
          <a:bodyPr>
            <a:noAutofit/>
          </a:bodyPr>
          <a:lstStyle/>
          <a:p>
            <a:pPr>
              <a:lnSpc>
                <a:spcPct val="150000"/>
              </a:lnSpc>
              <a:buFont typeface="Wingdings" pitchFamily="2" charset="2"/>
              <a:buChar char="Ø"/>
            </a:pPr>
            <a:r>
              <a:rPr lang="zh-TW" altLang="zh-TW" sz="3000" b="1" dirty="0" smtClean="0">
                <a:solidFill>
                  <a:srgbClr val="002060"/>
                </a:solidFill>
              </a:rPr>
              <a:t>本於國土保安與復育之理念，提出莫拉克颱風災後重建總目標及基本理念</a:t>
            </a:r>
            <a:endParaRPr lang="en-US" altLang="zh-TW" sz="3000" b="1" dirty="0" smtClean="0">
              <a:solidFill>
                <a:srgbClr val="002060"/>
              </a:solidFill>
            </a:endParaRPr>
          </a:p>
          <a:p>
            <a:pPr>
              <a:lnSpc>
                <a:spcPct val="150000"/>
              </a:lnSpc>
              <a:buFont typeface="Wingdings" pitchFamily="2" charset="2"/>
              <a:buChar char="Ø"/>
            </a:pPr>
            <a:r>
              <a:rPr lang="zh-TW" altLang="zh-TW" sz="3000" b="1" dirty="0" smtClean="0">
                <a:solidFill>
                  <a:srgbClr val="002060"/>
                </a:solidFill>
              </a:rPr>
              <a:t>從生態資源保育、景觀資源保育、水土資源保育及災害潛勢等面向，進行環境敏感與適宜性分析，劃定重建規劃分區與策略分區，並提出各類型策略分區之重建原則、策略及配合措施，作為各部會及地方政府擬訂及推動重建計畫之依循，並達到有效預防災害再次發生之效果。</a:t>
            </a:r>
            <a:endParaRPr lang="zh-TW" altLang="en-US" sz="3000" b="1" dirty="0">
              <a:solidFill>
                <a:srgbClr val="00206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3772" y="76200"/>
            <a:ext cx="11855053" cy="904528"/>
          </a:xfrm>
        </p:spPr>
        <p:txBody>
          <a:bodyPr>
            <a:normAutofit fontScale="90000"/>
          </a:bodyPr>
          <a:lstStyle/>
          <a:p>
            <a:pPr algn="ctr"/>
            <a:r>
              <a:rPr lang="en-US" altLang="zh-TW" b="1" dirty="0" smtClean="0">
                <a:solidFill>
                  <a:srgbClr val="C00000"/>
                </a:solidFill>
              </a:rPr>
              <a:t/>
            </a:r>
            <a:br>
              <a:rPr lang="en-US" altLang="zh-TW" b="1" dirty="0" smtClean="0">
                <a:solidFill>
                  <a:srgbClr val="C00000"/>
                </a:solidFill>
              </a:rPr>
            </a:br>
            <a:r>
              <a:rPr lang="en-US" altLang="zh-TW" b="1" dirty="0" smtClean="0">
                <a:solidFill>
                  <a:srgbClr val="C00000"/>
                </a:solidFill>
              </a:rPr>
              <a:t/>
            </a:r>
            <a:br>
              <a:rPr lang="en-US" altLang="zh-TW" b="1" dirty="0" smtClean="0">
                <a:solidFill>
                  <a:srgbClr val="C00000"/>
                </a:solidFill>
              </a:rPr>
            </a:br>
            <a:r>
              <a:rPr lang="en-US" altLang="zh-TW" b="1" dirty="0" smtClean="0">
                <a:solidFill>
                  <a:srgbClr val="C00000"/>
                </a:solidFill>
              </a:rPr>
              <a:t/>
            </a:r>
            <a:br>
              <a:rPr lang="en-US" altLang="zh-TW" b="1" dirty="0" smtClean="0">
                <a:solidFill>
                  <a:srgbClr val="C00000"/>
                </a:solidFill>
              </a:rPr>
            </a:br>
            <a:r>
              <a:rPr lang="en-US" altLang="zh-TW" b="1" dirty="0" smtClean="0">
                <a:solidFill>
                  <a:srgbClr val="C00000"/>
                </a:solidFill>
              </a:rPr>
              <a:t/>
            </a:r>
            <a:br>
              <a:rPr lang="en-US" altLang="zh-TW" b="1" dirty="0" smtClean="0">
                <a:solidFill>
                  <a:srgbClr val="C00000"/>
                </a:solidFill>
              </a:rPr>
            </a:br>
            <a:r>
              <a:rPr lang="zh-TW" altLang="zh-TW" b="1" dirty="0" smtClean="0">
                <a:solidFill>
                  <a:srgbClr val="C00000"/>
                </a:solidFill>
              </a:rPr>
              <a:t/>
            </a:r>
            <a:br>
              <a:rPr lang="zh-TW" altLang="zh-TW" b="1" dirty="0" smtClean="0">
                <a:solidFill>
                  <a:srgbClr val="C00000"/>
                </a:solidFill>
              </a:rPr>
            </a:br>
            <a:r>
              <a:rPr lang="zh-TW" altLang="en-US" b="1" dirty="0" smtClean="0">
                <a:solidFill>
                  <a:srgbClr val="C00000"/>
                </a:solidFill>
              </a:rPr>
              <a:t>農地政策</a:t>
            </a:r>
            <a:endParaRPr lang="zh-TW" altLang="en-US" dirty="0">
              <a:solidFill>
                <a:srgbClr val="C00000"/>
              </a:solidFill>
            </a:endParaRPr>
          </a:p>
        </p:txBody>
      </p:sp>
      <p:sp>
        <p:nvSpPr>
          <p:cNvPr id="3" name="內容版面配置區 2"/>
          <p:cNvSpPr>
            <a:spLocks noGrp="1"/>
          </p:cNvSpPr>
          <p:nvPr>
            <p:ph idx="1"/>
          </p:nvPr>
        </p:nvSpPr>
        <p:spPr>
          <a:xfrm>
            <a:off x="477788" y="980728"/>
            <a:ext cx="11377264" cy="5616624"/>
          </a:xfrm>
        </p:spPr>
        <p:txBody>
          <a:bodyPr>
            <a:normAutofit/>
          </a:bodyPr>
          <a:lstStyle/>
          <a:p>
            <a:pPr>
              <a:buFont typeface="Wingdings" pitchFamily="2" charset="2"/>
              <a:buChar char="Ø"/>
            </a:pPr>
            <a:r>
              <a:rPr lang="zh-TW" altLang="zh-TW" sz="2800" b="1" dirty="0" smtClean="0">
                <a:solidFill>
                  <a:srgbClr val="002060"/>
                </a:solidFill>
              </a:rPr>
              <a:t>行政院</a:t>
            </a:r>
            <a:r>
              <a:rPr lang="en-US" altLang="zh-TW" sz="2800" b="1" dirty="0" smtClean="0">
                <a:solidFill>
                  <a:srgbClr val="002060"/>
                </a:solidFill>
              </a:rPr>
              <a:t>99</a:t>
            </a:r>
            <a:r>
              <a:rPr lang="zh-TW" altLang="zh-TW" sz="2800" b="1" dirty="0" smtClean="0">
                <a:solidFill>
                  <a:srgbClr val="002060"/>
                </a:solidFill>
              </a:rPr>
              <a:t>年</a:t>
            </a:r>
            <a:r>
              <a:rPr lang="en-US" altLang="zh-TW" sz="2800" b="1" dirty="0" smtClean="0">
                <a:solidFill>
                  <a:srgbClr val="002060"/>
                </a:solidFill>
              </a:rPr>
              <a:t>7</a:t>
            </a:r>
            <a:r>
              <a:rPr lang="zh-TW" altLang="zh-TW" sz="2800" b="1" dirty="0" smtClean="0">
                <a:solidFill>
                  <a:srgbClr val="002060"/>
                </a:solidFill>
              </a:rPr>
              <a:t>月</a:t>
            </a:r>
            <a:r>
              <a:rPr lang="en-US" altLang="zh-TW" sz="2800" b="1" dirty="0" smtClean="0">
                <a:solidFill>
                  <a:srgbClr val="002060"/>
                </a:solidFill>
              </a:rPr>
              <a:t>22</a:t>
            </a:r>
            <a:r>
              <a:rPr lang="zh-TW" altLang="zh-TW" sz="2800" b="1" dirty="0" smtClean="0">
                <a:solidFill>
                  <a:srgbClr val="002060"/>
                </a:solidFill>
              </a:rPr>
              <a:t>日第</a:t>
            </a:r>
            <a:r>
              <a:rPr lang="en-US" altLang="zh-TW" sz="2800" b="1" dirty="0" smtClean="0">
                <a:solidFill>
                  <a:srgbClr val="002060"/>
                </a:solidFill>
              </a:rPr>
              <a:t>3205</a:t>
            </a:r>
            <a:r>
              <a:rPr lang="zh-TW" altLang="zh-TW" sz="2800" b="1" dirty="0" smtClean="0">
                <a:solidFill>
                  <a:srgbClr val="002060"/>
                </a:solidFill>
              </a:rPr>
              <a:t>次會議：「對於特定農業區，一定要審慎再三，絕不輕易變更為其他產業發展之用</a:t>
            </a:r>
            <a:r>
              <a:rPr lang="zh-TW" altLang="en-US" sz="2800" b="1" dirty="0" smtClean="0">
                <a:solidFill>
                  <a:srgbClr val="002060"/>
                </a:solidFill>
              </a:rPr>
              <a:t>。</a:t>
            </a:r>
            <a:endParaRPr lang="en-US" altLang="zh-TW" sz="2800" b="1" dirty="0" smtClean="0">
              <a:solidFill>
                <a:srgbClr val="002060"/>
              </a:solidFill>
            </a:endParaRPr>
          </a:p>
          <a:p>
            <a:pPr>
              <a:buFont typeface="Wingdings" pitchFamily="2" charset="2"/>
              <a:buChar char="Ø"/>
            </a:pPr>
            <a:r>
              <a:rPr lang="x-none" altLang="zh-TW" sz="2800" b="1" dirty="0" smtClean="0">
                <a:solidFill>
                  <a:srgbClr val="002060"/>
                </a:solidFill>
              </a:rPr>
              <a:t>行政院100年5月19日第3247次會議：「經濟開發固然重要，但也不能漫無止境侵蝕優良農地，影響國家糧食安全。何況現仍有部分工業區閒置荒廢，應充分運用既有的工業區，避免徵收優良農田，以確保農民、農業及農林發展，維護未來臺灣發展及生存所需，農委會等相關部會應特別予以重視。」</a:t>
            </a:r>
            <a:endParaRPr lang="zh-TW" altLang="zh-TW" sz="2800" b="1" dirty="0" smtClean="0">
              <a:solidFill>
                <a:srgbClr val="002060"/>
              </a:solidFill>
            </a:endParaRPr>
          </a:p>
          <a:p>
            <a:pPr>
              <a:buFont typeface="Wingdings" pitchFamily="2" charset="2"/>
              <a:buChar char="Ø"/>
            </a:pPr>
            <a:r>
              <a:rPr lang="zh-TW" altLang="zh-TW" sz="2800" b="1" dirty="0" smtClean="0">
                <a:solidFill>
                  <a:srgbClr val="002060"/>
                </a:solidFill>
              </a:rPr>
              <a:t>行政院</a:t>
            </a:r>
            <a:r>
              <a:rPr lang="en-US" altLang="zh-TW" sz="2800" b="1" dirty="0" smtClean="0">
                <a:solidFill>
                  <a:srgbClr val="002060"/>
                </a:solidFill>
              </a:rPr>
              <a:t>100</a:t>
            </a:r>
            <a:r>
              <a:rPr lang="zh-TW" altLang="zh-TW" sz="2800" b="1" dirty="0" smtClean="0">
                <a:solidFill>
                  <a:srgbClr val="002060"/>
                </a:solidFill>
              </a:rPr>
              <a:t>年</a:t>
            </a:r>
            <a:r>
              <a:rPr lang="en-US" altLang="zh-TW" sz="2800" b="1" dirty="0" smtClean="0">
                <a:solidFill>
                  <a:srgbClr val="002060"/>
                </a:solidFill>
              </a:rPr>
              <a:t>7</a:t>
            </a:r>
            <a:r>
              <a:rPr lang="zh-TW" altLang="zh-TW" sz="2800" b="1" dirty="0" smtClean="0">
                <a:solidFill>
                  <a:srgbClr val="002060"/>
                </a:solidFill>
              </a:rPr>
              <a:t>月</a:t>
            </a:r>
            <a:r>
              <a:rPr lang="en-US" altLang="zh-TW" sz="2800" b="1" dirty="0" smtClean="0">
                <a:solidFill>
                  <a:srgbClr val="002060"/>
                </a:solidFill>
              </a:rPr>
              <a:t>7</a:t>
            </a:r>
            <a:r>
              <a:rPr lang="zh-TW" altLang="zh-TW" sz="2800" b="1" dirty="0" smtClean="0">
                <a:solidFill>
                  <a:srgbClr val="002060"/>
                </a:solidFill>
              </a:rPr>
              <a:t>日第</a:t>
            </a:r>
            <a:r>
              <a:rPr lang="en-US" altLang="zh-TW" sz="2800" b="1" dirty="0" smtClean="0">
                <a:solidFill>
                  <a:srgbClr val="002060"/>
                </a:solidFill>
              </a:rPr>
              <a:t>3254</a:t>
            </a:r>
            <a:r>
              <a:rPr lang="zh-TW" altLang="zh-TW" sz="2800" b="1" dirty="0" smtClean="0">
                <a:solidFill>
                  <a:srgbClr val="002060"/>
                </a:solidFill>
              </a:rPr>
              <a:t>次會議決定略以：「本院就各級政府辦理徵收或區段徵收作業，已多次提出政策方向，應儘量避免徵收優良農田，如農地經評估後納入開發案時，除應審慎考量多數農地所有權人權益外，對於少數不同意辦理開發者，應考量規劃適當區位劃設農用土地集中分配，以兼籌並顧並保障雙方權益」。</a:t>
            </a:r>
            <a:endParaRPr lang="zh-TW" altLang="en-US" sz="2800" b="1" dirty="0">
              <a:solidFill>
                <a:srgbClr val="00206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9796" y="0"/>
            <a:ext cx="11377264" cy="980728"/>
          </a:xfrm>
        </p:spPr>
        <p:txBody>
          <a:bodyPr/>
          <a:lstStyle/>
          <a:p>
            <a:pPr algn="ctr"/>
            <a:r>
              <a:rPr lang="zh-TW" altLang="en-US" b="1" dirty="0" smtClean="0">
                <a:solidFill>
                  <a:srgbClr val="C00000"/>
                </a:solidFill>
              </a:rPr>
              <a:t>農地政策</a:t>
            </a:r>
            <a:endParaRPr lang="zh-TW" altLang="en-US" b="1" dirty="0">
              <a:solidFill>
                <a:srgbClr val="C00000"/>
              </a:solidFill>
            </a:endParaRPr>
          </a:p>
        </p:txBody>
      </p:sp>
      <p:sp>
        <p:nvSpPr>
          <p:cNvPr id="3" name="內容版面配置區 2"/>
          <p:cNvSpPr>
            <a:spLocks noGrp="1"/>
          </p:cNvSpPr>
          <p:nvPr>
            <p:ph idx="1"/>
          </p:nvPr>
        </p:nvSpPr>
        <p:spPr>
          <a:xfrm>
            <a:off x="261764" y="836712"/>
            <a:ext cx="11665296" cy="5760640"/>
          </a:xfrm>
        </p:spPr>
        <p:txBody>
          <a:bodyPr>
            <a:normAutofit fontScale="92500" lnSpcReduction="20000"/>
          </a:bodyPr>
          <a:lstStyle/>
          <a:p>
            <a:pPr>
              <a:lnSpc>
                <a:spcPct val="170000"/>
              </a:lnSpc>
              <a:buFont typeface="Wingdings" pitchFamily="2" charset="2"/>
              <a:buChar char="Ø"/>
            </a:pPr>
            <a:r>
              <a:rPr lang="x-none" altLang="zh-TW" sz="2800" b="1" dirty="0" smtClean="0">
                <a:solidFill>
                  <a:srgbClr val="002060"/>
                </a:solidFill>
              </a:rPr>
              <a:t>行政院100年7月14日第3255次會議決定略以：「…希望相關部會繼續在『力求避免徵收優良農地』及『徵收應本公平合理原則，兼顧人民權益及公共利益』之政策方向，如農地經評估後須納入開發案時，除應審慎考量多數農地所有人權益外，對於少數不同意辦理開發者，應考量規劃適當區位劃設農用土地集中分配，以兼籌並顧並保障雙方權益…」。</a:t>
            </a:r>
            <a:endParaRPr lang="en-US" altLang="zh-TW" sz="2800" b="1" dirty="0" smtClean="0">
              <a:solidFill>
                <a:srgbClr val="002060"/>
              </a:solidFill>
            </a:endParaRPr>
          </a:p>
          <a:p>
            <a:pPr>
              <a:lnSpc>
                <a:spcPct val="170000"/>
              </a:lnSpc>
              <a:buFont typeface="Wingdings" pitchFamily="2" charset="2"/>
              <a:buChar char="Ø"/>
            </a:pPr>
            <a:r>
              <a:rPr lang="zh-TW" altLang="zh-TW" sz="2800" b="1" dirty="0" smtClean="0">
                <a:solidFill>
                  <a:srgbClr val="002060"/>
                </a:solidFill>
              </a:rPr>
              <a:t>行政院</a:t>
            </a:r>
            <a:r>
              <a:rPr lang="en-US" altLang="zh-TW" sz="2800" b="1" dirty="0" smtClean="0">
                <a:solidFill>
                  <a:srgbClr val="002060"/>
                </a:solidFill>
              </a:rPr>
              <a:t>100</a:t>
            </a:r>
            <a:r>
              <a:rPr lang="zh-TW" altLang="zh-TW" sz="2800" b="1" dirty="0" smtClean="0">
                <a:solidFill>
                  <a:srgbClr val="002060"/>
                </a:solidFill>
              </a:rPr>
              <a:t>年同意備查「全國糧食安全會議」結論：</a:t>
            </a:r>
            <a:r>
              <a:rPr lang="x-none" altLang="zh-TW" sz="2800" b="1" dirty="0" smtClean="0">
                <a:solidFill>
                  <a:srgbClr val="002060"/>
                </a:solidFill>
              </a:rPr>
              <a:t>1.增加國內糧食生產及消費，提高糧食自給率。2.掌握糧食進口來源，加強國際農業投資與合作。3.建立風險管理機制，確保糧食供應無缺。4.強化農地規劃與管理，維護優質糧食生產用地。5.加強農業用水水質與水量管理，提供安全穩定灌溉水源。</a:t>
            </a:r>
            <a:endParaRPr lang="zh-TW" altLang="zh-TW" sz="2800" b="1" dirty="0" smtClean="0">
              <a:solidFill>
                <a:srgbClr val="002060"/>
              </a:solidFill>
            </a:endParaRPr>
          </a:p>
          <a:p>
            <a:pPr>
              <a:lnSpc>
                <a:spcPct val="170000"/>
              </a:lnSpc>
              <a:buFont typeface="Wingdings" pitchFamily="2" charset="2"/>
              <a:buChar char="Ø"/>
            </a:pPr>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1048544"/>
          </a:xfrm>
        </p:spPr>
        <p:txBody>
          <a:bodyPr>
            <a:normAutofit fontScale="90000"/>
          </a:bodyPr>
          <a:lstStyle/>
          <a:p>
            <a:pPr algn="ctr">
              <a:lnSpc>
                <a:spcPct val="100000"/>
              </a:lnSpc>
            </a:pPr>
            <a:r>
              <a:rPr lang="zh-TW" altLang="zh-TW" sz="4900" b="1" dirty="0" smtClean="0">
                <a:solidFill>
                  <a:srgbClr val="C00000"/>
                </a:solidFill>
              </a:rPr>
              <a:t>永續海岸整體發展方案</a:t>
            </a:r>
            <a:r>
              <a:rPr lang="zh-TW" altLang="zh-TW" b="1" dirty="0" smtClean="0"/>
              <a:t/>
            </a:r>
            <a:br>
              <a:rPr lang="zh-TW" altLang="zh-TW" b="1" dirty="0" smtClean="0"/>
            </a:br>
            <a:endParaRPr lang="zh-TW" altLang="en-US" sz="2400" dirty="0"/>
          </a:p>
        </p:txBody>
      </p:sp>
      <p:sp>
        <p:nvSpPr>
          <p:cNvPr id="3" name="內容版面配置區 2"/>
          <p:cNvSpPr>
            <a:spLocks noGrp="1"/>
          </p:cNvSpPr>
          <p:nvPr>
            <p:ph idx="1"/>
          </p:nvPr>
        </p:nvSpPr>
        <p:spPr>
          <a:xfrm>
            <a:off x="333771" y="1052736"/>
            <a:ext cx="11855053" cy="5544616"/>
          </a:xfrm>
        </p:spPr>
        <p:txBody>
          <a:bodyPr>
            <a:normAutofit/>
          </a:bodyPr>
          <a:lstStyle/>
          <a:p>
            <a:pPr>
              <a:lnSpc>
                <a:spcPts val="2500"/>
              </a:lnSpc>
              <a:buFont typeface="Wingdings" pitchFamily="2" charset="2"/>
              <a:buChar char="Ø"/>
            </a:pPr>
            <a:r>
              <a:rPr lang="zh-TW" altLang="zh-TW" sz="2800" b="1" dirty="0" smtClean="0">
                <a:solidFill>
                  <a:srgbClr val="002060"/>
                </a:solidFill>
              </a:rPr>
              <a:t>行政院</a:t>
            </a:r>
            <a:r>
              <a:rPr lang="en-US" altLang="zh-TW" sz="2800" b="1" dirty="0" smtClean="0">
                <a:solidFill>
                  <a:srgbClr val="002060"/>
                </a:solidFill>
              </a:rPr>
              <a:t>96</a:t>
            </a:r>
            <a:r>
              <a:rPr lang="zh-TW" altLang="zh-TW" sz="2800" b="1" dirty="0" smtClean="0">
                <a:solidFill>
                  <a:srgbClr val="002060"/>
                </a:solidFill>
              </a:rPr>
              <a:t>年</a:t>
            </a:r>
            <a:r>
              <a:rPr lang="en-US" altLang="zh-TW" sz="2800" b="1" dirty="0" smtClean="0">
                <a:solidFill>
                  <a:srgbClr val="002060"/>
                </a:solidFill>
              </a:rPr>
              <a:t>7</a:t>
            </a:r>
            <a:r>
              <a:rPr lang="zh-TW" altLang="zh-TW" sz="2800" b="1" dirty="0" smtClean="0">
                <a:solidFill>
                  <a:srgbClr val="002060"/>
                </a:solidFill>
              </a:rPr>
              <a:t>月</a:t>
            </a:r>
            <a:r>
              <a:rPr lang="en-US" altLang="zh-TW" sz="2800" b="1" dirty="0" smtClean="0">
                <a:solidFill>
                  <a:srgbClr val="002060"/>
                </a:solidFill>
              </a:rPr>
              <a:t>30</a:t>
            </a:r>
            <a:r>
              <a:rPr lang="zh-TW" altLang="zh-TW" sz="2800" b="1" dirty="0" smtClean="0">
                <a:solidFill>
                  <a:srgbClr val="002060"/>
                </a:solidFill>
              </a:rPr>
              <a:t>日院臺建字第</a:t>
            </a:r>
            <a:r>
              <a:rPr lang="en-US" altLang="zh-TW" sz="2800" b="1" dirty="0" smtClean="0">
                <a:solidFill>
                  <a:srgbClr val="002060"/>
                </a:solidFill>
              </a:rPr>
              <a:t>0960033754</a:t>
            </a:r>
            <a:r>
              <a:rPr lang="zh-TW" altLang="zh-TW" sz="2800" b="1" dirty="0" smtClean="0">
                <a:solidFill>
                  <a:srgbClr val="002060"/>
                </a:solidFill>
              </a:rPr>
              <a:t>號函核定</a:t>
            </a:r>
            <a:r>
              <a:rPr lang="zh-TW" altLang="en-US" sz="2800" b="1" dirty="0" smtClean="0">
                <a:solidFill>
                  <a:srgbClr val="002060"/>
                </a:solidFill>
              </a:rPr>
              <a:t>「永續 海岸整體</a:t>
            </a:r>
            <a:endParaRPr lang="en-US" altLang="zh-TW" sz="2800" b="1" dirty="0" smtClean="0">
              <a:solidFill>
                <a:srgbClr val="002060"/>
              </a:solidFill>
            </a:endParaRPr>
          </a:p>
          <a:p>
            <a:pPr>
              <a:lnSpc>
                <a:spcPts val="2500"/>
              </a:lnSpc>
              <a:buNone/>
            </a:pPr>
            <a:r>
              <a:rPr lang="zh-TW" altLang="en-US" sz="2800" b="1" dirty="0" smtClean="0">
                <a:solidFill>
                  <a:srgbClr val="002060"/>
                </a:solidFill>
              </a:rPr>
              <a:t>    發展方案」</a:t>
            </a:r>
            <a:r>
              <a:rPr lang="zh-TW" altLang="zh-TW" sz="2800" b="1" dirty="0" smtClean="0">
                <a:solidFill>
                  <a:srgbClr val="002060"/>
                </a:solidFill>
              </a:rPr>
              <a:t>作為「海岸法」完成立法前，政府各部門研修訂及審議海岸</a:t>
            </a:r>
            <a:endParaRPr lang="en-US" altLang="zh-TW" sz="2800" b="1" dirty="0" smtClean="0">
              <a:solidFill>
                <a:srgbClr val="002060"/>
              </a:solidFill>
            </a:endParaRPr>
          </a:p>
          <a:p>
            <a:pPr>
              <a:lnSpc>
                <a:spcPts val="2500"/>
              </a:lnSpc>
              <a:buNone/>
            </a:pPr>
            <a:r>
              <a:rPr lang="zh-TW" altLang="en-US" sz="2800" b="1" dirty="0" smtClean="0">
                <a:solidFill>
                  <a:srgbClr val="002060"/>
                </a:solidFill>
              </a:rPr>
              <a:t>   </a:t>
            </a:r>
            <a:r>
              <a:rPr lang="zh-TW" altLang="zh-TW" sz="2800" b="1" dirty="0" smtClean="0">
                <a:solidFill>
                  <a:srgbClr val="002060"/>
                </a:solidFill>
              </a:rPr>
              <a:t>地區各項實質利用計畫之最高指導原則</a:t>
            </a:r>
            <a:r>
              <a:rPr lang="zh-TW" altLang="en-US" sz="2800" b="1" dirty="0" smtClean="0">
                <a:solidFill>
                  <a:srgbClr val="002060"/>
                </a:solidFill>
              </a:rPr>
              <a:t>；</a:t>
            </a:r>
            <a:r>
              <a:rPr lang="zh-TW" altLang="zh-TW" sz="2800" b="1" dirty="0" smtClean="0">
                <a:solidFill>
                  <a:srgbClr val="002060"/>
                </a:solidFill>
              </a:rPr>
              <a:t>行政院</a:t>
            </a:r>
            <a:r>
              <a:rPr lang="en-US" altLang="zh-TW" sz="2800" b="1" dirty="0" smtClean="0">
                <a:solidFill>
                  <a:srgbClr val="002060"/>
                </a:solidFill>
              </a:rPr>
              <a:t>98</a:t>
            </a:r>
            <a:r>
              <a:rPr lang="zh-TW" altLang="zh-TW" sz="2800" b="1" dirty="0" smtClean="0">
                <a:solidFill>
                  <a:srgbClr val="002060"/>
                </a:solidFill>
              </a:rPr>
              <a:t>年</a:t>
            </a:r>
            <a:r>
              <a:rPr lang="en-US" altLang="zh-TW" sz="2800" b="1" dirty="0" smtClean="0">
                <a:solidFill>
                  <a:srgbClr val="002060"/>
                </a:solidFill>
              </a:rPr>
              <a:t>10</a:t>
            </a:r>
            <a:r>
              <a:rPr lang="zh-TW" altLang="zh-TW" sz="2800" b="1" dirty="0" smtClean="0">
                <a:solidFill>
                  <a:srgbClr val="002060"/>
                </a:solidFill>
              </a:rPr>
              <a:t>月</a:t>
            </a:r>
            <a:r>
              <a:rPr lang="en-US" altLang="zh-TW" sz="2800" b="1" dirty="0" smtClean="0">
                <a:solidFill>
                  <a:srgbClr val="002060"/>
                </a:solidFill>
              </a:rPr>
              <a:t>21</a:t>
            </a:r>
            <a:r>
              <a:rPr lang="zh-TW" altLang="zh-TW" sz="2800" b="1" dirty="0" smtClean="0">
                <a:solidFill>
                  <a:srgbClr val="002060"/>
                </a:solidFill>
              </a:rPr>
              <a:t>日核定修正。</a:t>
            </a:r>
            <a:endParaRPr lang="en-US" altLang="zh-TW" sz="2800" b="1" dirty="0" smtClean="0">
              <a:solidFill>
                <a:srgbClr val="002060"/>
              </a:solidFill>
            </a:endParaRPr>
          </a:p>
          <a:p>
            <a:pPr>
              <a:lnSpc>
                <a:spcPts val="2500"/>
              </a:lnSpc>
              <a:buFont typeface="Wingdings" pitchFamily="2" charset="2"/>
              <a:buChar char="Ø"/>
            </a:pPr>
            <a:r>
              <a:rPr lang="zh-TW" altLang="zh-TW" sz="2800" b="1" dirty="0" smtClean="0">
                <a:solidFill>
                  <a:srgbClr val="002060"/>
                </a:solidFill>
              </a:rPr>
              <a:t>行政院</a:t>
            </a:r>
            <a:r>
              <a:rPr lang="en-US" altLang="zh-TW" sz="2800" b="1" dirty="0" smtClean="0">
                <a:solidFill>
                  <a:srgbClr val="002060"/>
                </a:solidFill>
              </a:rPr>
              <a:t>102</a:t>
            </a:r>
            <a:r>
              <a:rPr lang="zh-TW" altLang="zh-TW" sz="2800" b="1" dirty="0" smtClean="0">
                <a:solidFill>
                  <a:srgbClr val="002060"/>
                </a:solidFill>
              </a:rPr>
              <a:t>年</a:t>
            </a:r>
            <a:r>
              <a:rPr lang="en-US" altLang="zh-TW" sz="2800" b="1" dirty="0" smtClean="0">
                <a:solidFill>
                  <a:srgbClr val="002060"/>
                </a:solidFill>
              </a:rPr>
              <a:t>2</a:t>
            </a:r>
            <a:r>
              <a:rPr lang="zh-TW" altLang="zh-TW" sz="2800" b="1" dirty="0" smtClean="0">
                <a:solidFill>
                  <a:srgbClr val="002060"/>
                </a:solidFill>
              </a:rPr>
              <a:t>月</a:t>
            </a:r>
            <a:r>
              <a:rPr lang="en-US" altLang="zh-TW" sz="2800" b="1" dirty="0" smtClean="0">
                <a:solidFill>
                  <a:srgbClr val="002060"/>
                </a:solidFill>
              </a:rPr>
              <a:t>8</a:t>
            </a:r>
            <a:r>
              <a:rPr lang="zh-TW" altLang="zh-TW" sz="2800" b="1" dirty="0" smtClean="0">
                <a:solidFill>
                  <a:srgbClr val="002060"/>
                </a:solidFill>
              </a:rPr>
              <a:t>日院臺建揆字第</a:t>
            </a:r>
            <a:r>
              <a:rPr lang="en-US" altLang="zh-TW" sz="2800" b="1" dirty="0" smtClean="0">
                <a:solidFill>
                  <a:srgbClr val="002060"/>
                </a:solidFill>
              </a:rPr>
              <a:t>1020002682</a:t>
            </a:r>
            <a:r>
              <a:rPr lang="zh-TW" altLang="zh-TW" sz="2800" b="1" dirty="0" smtClean="0">
                <a:solidFill>
                  <a:srgbClr val="002060"/>
                </a:solidFill>
              </a:rPr>
              <a:t>號函核定「永續海岸整</a:t>
            </a:r>
            <a:endParaRPr lang="en-US" altLang="zh-TW" sz="2800" b="1" dirty="0" smtClean="0">
              <a:solidFill>
                <a:srgbClr val="002060"/>
              </a:solidFill>
            </a:endParaRPr>
          </a:p>
          <a:p>
            <a:pPr>
              <a:lnSpc>
                <a:spcPts val="2500"/>
              </a:lnSpc>
              <a:buNone/>
            </a:pPr>
            <a:r>
              <a:rPr lang="zh-TW" altLang="en-US" sz="2800" b="1" dirty="0" smtClean="0">
                <a:solidFill>
                  <a:srgbClr val="002060"/>
                </a:solidFill>
              </a:rPr>
              <a:t>    </a:t>
            </a:r>
            <a:r>
              <a:rPr lang="zh-TW" altLang="zh-TW" sz="2800" b="1" dirty="0" smtClean="0">
                <a:solidFill>
                  <a:srgbClr val="002060"/>
                </a:solidFill>
              </a:rPr>
              <a:t>體發展方案</a:t>
            </a:r>
            <a:r>
              <a:rPr lang="en-US" altLang="zh-TW" sz="2800" b="1" dirty="0" smtClean="0">
                <a:solidFill>
                  <a:srgbClr val="002060"/>
                </a:solidFill>
              </a:rPr>
              <a:t>(</a:t>
            </a:r>
            <a:r>
              <a:rPr lang="zh-TW" altLang="zh-TW" sz="2800" b="1" dirty="0" smtClean="0">
                <a:solidFill>
                  <a:srgbClr val="002060"/>
                </a:solidFill>
              </a:rPr>
              <a:t>第二期</a:t>
            </a:r>
            <a:r>
              <a:rPr lang="en-US" altLang="zh-TW" sz="2800" b="1" dirty="0" smtClean="0">
                <a:solidFill>
                  <a:srgbClr val="002060"/>
                </a:solidFill>
              </a:rPr>
              <a:t>)</a:t>
            </a:r>
            <a:r>
              <a:rPr lang="zh-TW" altLang="zh-TW" sz="2800" b="1" dirty="0" smtClean="0">
                <a:solidFill>
                  <a:srgbClr val="002060"/>
                </a:solidFill>
              </a:rPr>
              <a:t>」</a:t>
            </a:r>
            <a:r>
              <a:rPr lang="zh-TW" altLang="en-US" sz="2800" b="1" dirty="0" smtClean="0">
                <a:solidFill>
                  <a:srgbClr val="002060"/>
                </a:solidFill>
              </a:rPr>
              <a:t>：</a:t>
            </a:r>
            <a:r>
              <a:rPr lang="zh-TW" altLang="zh-TW" sz="2800" b="1" dirty="0" smtClean="0">
                <a:solidFill>
                  <a:srgbClr val="002060"/>
                </a:solidFill>
              </a:rPr>
              <a:t>以「回復海岸自然風貌，保護自然海岸線不再</a:t>
            </a:r>
            <a:endParaRPr lang="en-US" altLang="zh-TW" sz="2800" b="1" dirty="0" smtClean="0">
              <a:solidFill>
                <a:srgbClr val="002060"/>
              </a:solidFill>
            </a:endParaRPr>
          </a:p>
          <a:p>
            <a:pPr>
              <a:lnSpc>
                <a:spcPts val="2500"/>
              </a:lnSpc>
              <a:buNone/>
            </a:pPr>
            <a:r>
              <a:rPr lang="zh-TW" altLang="en-US" sz="2800" b="1" dirty="0" smtClean="0">
                <a:solidFill>
                  <a:srgbClr val="002060"/>
                </a:solidFill>
              </a:rPr>
              <a:t>    </a:t>
            </a:r>
            <a:r>
              <a:rPr lang="zh-TW" altLang="zh-TW" sz="2800" b="1" dirty="0" smtClean="0">
                <a:solidFill>
                  <a:srgbClr val="002060"/>
                </a:solidFill>
              </a:rPr>
              <a:t>損失」為願景，並揭櫫六項優先實施項目：</a:t>
            </a:r>
            <a:r>
              <a:rPr lang="zh-TW" altLang="en-US" sz="2800" b="1" dirty="0" smtClean="0">
                <a:solidFill>
                  <a:srgbClr val="002060"/>
                </a:solidFill>
              </a:rPr>
              <a:t> </a:t>
            </a:r>
            <a:r>
              <a:rPr lang="en-US" altLang="zh-TW" sz="2800" b="1" dirty="0" smtClean="0">
                <a:solidFill>
                  <a:srgbClr val="002060"/>
                </a:solidFill>
              </a:rPr>
              <a:t>(1)</a:t>
            </a:r>
            <a:r>
              <a:rPr lang="zh-TW" altLang="zh-TW" sz="2800" b="1" dirty="0" smtClean="0">
                <a:solidFill>
                  <a:srgbClr val="002060"/>
                </a:solidFill>
              </a:rPr>
              <a:t>管制漁港新擴建。</a:t>
            </a:r>
            <a:r>
              <a:rPr lang="en-US" altLang="zh-TW" sz="2800" b="1" dirty="0" smtClean="0">
                <a:solidFill>
                  <a:srgbClr val="002060"/>
                </a:solidFill>
              </a:rPr>
              <a:t>(2)</a:t>
            </a:r>
            <a:r>
              <a:rPr lang="zh-TW" altLang="zh-TW" sz="2800" b="1" dirty="0" smtClean="0">
                <a:solidFill>
                  <a:srgbClr val="002060"/>
                </a:solidFill>
              </a:rPr>
              <a:t>管</a:t>
            </a:r>
            <a:endParaRPr lang="en-US" altLang="zh-TW" sz="2800" b="1" dirty="0" smtClean="0">
              <a:solidFill>
                <a:srgbClr val="002060"/>
              </a:solidFill>
            </a:endParaRPr>
          </a:p>
          <a:p>
            <a:pPr>
              <a:lnSpc>
                <a:spcPts val="2500"/>
              </a:lnSpc>
              <a:buNone/>
            </a:pPr>
            <a:r>
              <a:rPr lang="zh-TW" altLang="en-US" sz="2800" b="1" dirty="0" smtClean="0">
                <a:solidFill>
                  <a:srgbClr val="002060"/>
                </a:solidFill>
              </a:rPr>
              <a:t>    </a:t>
            </a:r>
            <a:r>
              <a:rPr lang="zh-TW" altLang="zh-TW" sz="2800" b="1" dirty="0" smtClean="0">
                <a:solidFill>
                  <a:srgbClr val="002060"/>
                </a:solidFill>
              </a:rPr>
              <a:t>制無防災必要之海堤新建。</a:t>
            </a:r>
            <a:r>
              <a:rPr lang="en-US" altLang="zh-TW" sz="2800" b="1" dirty="0" smtClean="0">
                <a:solidFill>
                  <a:srgbClr val="002060"/>
                </a:solidFill>
              </a:rPr>
              <a:t>(3)</a:t>
            </a:r>
            <a:r>
              <a:rPr lang="zh-TW" altLang="zh-TW" sz="2800" b="1" dirty="0" smtClean="0">
                <a:solidFill>
                  <a:srgbClr val="002060"/>
                </a:solidFill>
              </a:rPr>
              <a:t>管制海岸第</a:t>
            </a:r>
            <a:r>
              <a:rPr lang="en-US" altLang="zh-TW" sz="2800" b="1" dirty="0" smtClean="0">
                <a:solidFill>
                  <a:srgbClr val="002060"/>
                </a:solidFill>
              </a:rPr>
              <a:t>1</a:t>
            </a:r>
            <a:r>
              <a:rPr lang="zh-TW" altLang="zh-TW" sz="2800" b="1" dirty="0" smtClean="0">
                <a:solidFill>
                  <a:srgbClr val="002060"/>
                </a:solidFill>
              </a:rPr>
              <a:t>條道路向海側陸域地區之公</a:t>
            </a:r>
            <a:endParaRPr lang="en-US" altLang="zh-TW" sz="2800" b="1" dirty="0" smtClean="0">
              <a:solidFill>
                <a:srgbClr val="002060"/>
              </a:solidFill>
            </a:endParaRPr>
          </a:p>
          <a:p>
            <a:pPr>
              <a:lnSpc>
                <a:spcPts val="2500"/>
              </a:lnSpc>
              <a:buNone/>
            </a:pPr>
            <a:r>
              <a:rPr lang="zh-TW" altLang="en-US" sz="2800" b="1" dirty="0" smtClean="0">
                <a:solidFill>
                  <a:srgbClr val="002060"/>
                </a:solidFill>
              </a:rPr>
              <a:t>    </a:t>
            </a:r>
            <a:r>
              <a:rPr lang="zh-TW" altLang="zh-TW" sz="2800" b="1" dirty="0" smtClean="0">
                <a:solidFill>
                  <a:srgbClr val="002060"/>
                </a:solidFill>
              </a:rPr>
              <a:t>路興建。</a:t>
            </a:r>
            <a:r>
              <a:rPr lang="en-US" altLang="zh-TW" sz="2800" b="1" dirty="0" smtClean="0">
                <a:solidFill>
                  <a:srgbClr val="002060"/>
                </a:solidFill>
              </a:rPr>
              <a:t>(4)</a:t>
            </a:r>
            <a:r>
              <a:rPr lang="zh-TW" altLang="zh-TW" sz="2800" b="1" dirty="0" smtClean="0">
                <a:solidFill>
                  <a:srgbClr val="002060"/>
                </a:solidFill>
              </a:rPr>
              <a:t>減少海岸地區非必要及有礙觀瞻之觀光設施興建。</a:t>
            </a:r>
            <a:r>
              <a:rPr lang="en-US" altLang="zh-TW" sz="2800" b="1" dirty="0" smtClean="0">
                <a:solidFill>
                  <a:srgbClr val="002060"/>
                </a:solidFill>
              </a:rPr>
              <a:t>(5)</a:t>
            </a:r>
            <a:r>
              <a:rPr lang="zh-TW" altLang="zh-TW" sz="2800" b="1" dirty="0" smtClean="0">
                <a:solidFill>
                  <a:srgbClr val="002060"/>
                </a:solidFill>
              </a:rPr>
              <a:t>加強海</a:t>
            </a:r>
            <a:endParaRPr lang="en-US" altLang="zh-TW" sz="2800" b="1" dirty="0" smtClean="0">
              <a:solidFill>
                <a:srgbClr val="002060"/>
              </a:solidFill>
            </a:endParaRPr>
          </a:p>
          <a:p>
            <a:pPr>
              <a:lnSpc>
                <a:spcPts val="2500"/>
              </a:lnSpc>
              <a:buNone/>
            </a:pPr>
            <a:r>
              <a:rPr lang="zh-TW" altLang="en-US" sz="2800" b="1" dirty="0" smtClean="0">
                <a:solidFill>
                  <a:srgbClr val="002060"/>
                </a:solidFill>
              </a:rPr>
              <a:t>    </a:t>
            </a:r>
            <a:r>
              <a:rPr lang="zh-TW" altLang="zh-TW" sz="2800" b="1" dirty="0" smtClean="0">
                <a:solidFill>
                  <a:srgbClr val="002060"/>
                </a:solidFill>
              </a:rPr>
              <a:t>岸地區開發管理。</a:t>
            </a:r>
            <a:r>
              <a:rPr lang="en-US" altLang="zh-TW" sz="2800" b="1" dirty="0" smtClean="0">
                <a:solidFill>
                  <a:srgbClr val="002060"/>
                </a:solidFill>
              </a:rPr>
              <a:t>(6)</a:t>
            </a:r>
            <a:r>
              <a:rPr lang="zh-TW" altLang="zh-TW" sz="2800" b="1" dirty="0" smtClean="0">
                <a:solidFill>
                  <a:srgbClr val="002060"/>
                </a:solidFill>
              </a:rPr>
              <a:t>推動海岸地區保安林之營造及復育。</a:t>
            </a:r>
          </a:p>
          <a:p>
            <a:pPr>
              <a:buFont typeface="Wingdings" pitchFamily="2" charset="2"/>
              <a:buChar char="Ø"/>
            </a:pPr>
            <a:endParaRPr lang="zh-TW" altLang="en-US" dirty="0" smtClean="0"/>
          </a:p>
          <a:p>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7788" y="76200"/>
            <a:ext cx="11711037" cy="1192560"/>
          </a:xfrm>
        </p:spPr>
        <p:txBody>
          <a:bodyPr/>
          <a:lstStyle/>
          <a:p>
            <a:pPr algn="ctr">
              <a:lnSpc>
                <a:spcPct val="100000"/>
              </a:lnSpc>
            </a:pPr>
            <a:r>
              <a:rPr lang="zh-TW" altLang="zh-TW" b="1" dirty="0" smtClean="0">
                <a:solidFill>
                  <a:srgbClr val="C00000"/>
                </a:solidFill>
              </a:rPr>
              <a:t>產業發展綱領</a:t>
            </a:r>
            <a:r>
              <a:rPr lang="en-US" altLang="zh-TW" dirty="0" smtClean="0">
                <a:solidFill>
                  <a:srgbClr val="C00000"/>
                </a:solidFill>
              </a:rPr>
              <a:t/>
            </a:r>
            <a:br>
              <a:rPr lang="en-US" altLang="zh-TW" dirty="0" smtClean="0">
                <a:solidFill>
                  <a:srgbClr val="C00000"/>
                </a:solidFill>
              </a:rPr>
            </a:br>
            <a:r>
              <a:rPr lang="zh-TW" altLang="zh-TW" sz="2400" dirty="0" smtClean="0">
                <a:solidFill>
                  <a:srgbClr val="C00000"/>
                </a:solidFill>
              </a:rPr>
              <a:t>行政院</a:t>
            </a:r>
            <a:r>
              <a:rPr lang="en-US" altLang="zh-TW" sz="2400" dirty="0" smtClean="0">
                <a:solidFill>
                  <a:srgbClr val="C00000"/>
                </a:solidFill>
              </a:rPr>
              <a:t>100</a:t>
            </a:r>
            <a:r>
              <a:rPr lang="zh-TW" altLang="zh-TW" sz="2400" dirty="0" smtClean="0">
                <a:solidFill>
                  <a:srgbClr val="C00000"/>
                </a:solidFill>
              </a:rPr>
              <a:t>年</a:t>
            </a:r>
            <a:r>
              <a:rPr lang="en-US" altLang="zh-TW" sz="2400" dirty="0" smtClean="0">
                <a:solidFill>
                  <a:srgbClr val="C00000"/>
                </a:solidFill>
              </a:rPr>
              <a:t>5</a:t>
            </a:r>
            <a:r>
              <a:rPr lang="zh-TW" altLang="zh-TW" sz="2400" dirty="0" smtClean="0">
                <a:solidFill>
                  <a:srgbClr val="C00000"/>
                </a:solidFill>
              </a:rPr>
              <a:t>月</a:t>
            </a:r>
            <a:r>
              <a:rPr lang="en-US" altLang="zh-TW" sz="2400" dirty="0" smtClean="0">
                <a:solidFill>
                  <a:srgbClr val="C00000"/>
                </a:solidFill>
              </a:rPr>
              <a:t>9</a:t>
            </a:r>
            <a:r>
              <a:rPr lang="zh-TW" altLang="zh-TW" sz="2400" dirty="0" smtClean="0">
                <a:solidFill>
                  <a:srgbClr val="C00000"/>
                </a:solidFill>
              </a:rPr>
              <a:t>日院臺經字第</a:t>
            </a:r>
            <a:r>
              <a:rPr lang="en-US" altLang="zh-TW" sz="2400" dirty="0" smtClean="0">
                <a:solidFill>
                  <a:srgbClr val="C00000"/>
                </a:solidFill>
              </a:rPr>
              <a:t>1000022861A</a:t>
            </a:r>
            <a:r>
              <a:rPr lang="zh-TW" altLang="zh-TW" sz="2400" dirty="0" smtClean="0">
                <a:solidFill>
                  <a:srgbClr val="C00000"/>
                </a:solidFill>
              </a:rPr>
              <a:t>號函核定</a:t>
            </a:r>
            <a:endParaRPr lang="zh-TW" altLang="en-US" sz="2400" dirty="0">
              <a:solidFill>
                <a:srgbClr val="C00000"/>
              </a:solidFill>
            </a:endParaRPr>
          </a:p>
        </p:txBody>
      </p:sp>
      <p:sp>
        <p:nvSpPr>
          <p:cNvPr id="3" name="內容版面配置區 2"/>
          <p:cNvSpPr>
            <a:spLocks noGrp="1"/>
          </p:cNvSpPr>
          <p:nvPr>
            <p:ph idx="1"/>
          </p:nvPr>
        </p:nvSpPr>
        <p:spPr>
          <a:xfrm>
            <a:off x="405780" y="1268760"/>
            <a:ext cx="11521280" cy="5400600"/>
          </a:xfrm>
        </p:spPr>
        <p:txBody>
          <a:bodyPr>
            <a:normAutofit fontScale="92500" lnSpcReduction="20000"/>
          </a:bodyPr>
          <a:lstStyle/>
          <a:p>
            <a:pPr>
              <a:lnSpc>
                <a:spcPct val="150000"/>
              </a:lnSpc>
              <a:buFont typeface="Wingdings" pitchFamily="2" charset="2"/>
              <a:buChar char="Ø"/>
            </a:pPr>
            <a:r>
              <a:rPr lang="zh-TW" altLang="zh-TW" sz="3200" b="1" dirty="0" smtClean="0">
                <a:solidFill>
                  <a:srgbClr val="002060"/>
                </a:solidFill>
              </a:rPr>
              <a:t>協助地方產業結構調整，使工業發展兼顧永續與環保，並促進產業全方位創新發展，因應國際及兩岸產業發展趨勢與挑戰，</a:t>
            </a:r>
            <a:r>
              <a:rPr lang="zh-TW" altLang="en-US" sz="3200" b="1" dirty="0" smtClean="0">
                <a:solidFill>
                  <a:srgbClr val="002060"/>
                </a:solidFill>
              </a:rPr>
              <a:t>謀求</a:t>
            </a:r>
            <a:r>
              <a:rPr lang="zh-TW" altLang="zh-TW" sz="3200" b="1" dirty="0" smtClean="0">
                <a:solidFill>
                  <a:srgbClr val="002060"/>
                </a:solidFill>
              </a:rPr>
              <a:t>國內區域產業發展平衡</a:t>
            </a:r>
            <a:r>
              <a:rPr lang="zh-TW" altLang="en-US" sz="3200" b="1" dirty="0" smtClean="0">
                <a:solidFill>
                  <a:srgbClr val="002060"/>
                </a:solidFill>
              </a:rPr>
              <a:t>。</a:t>
            </a:r>
            <a:endParaRPr lang="en-US" altLang="zh-TW" sz="3200" b="1" dirty="0" smtClean="0">
              <a:solidFill>
                <a:srgbClr val="002060"/>
              </a:solidFill>
            </a:endParaRPr>
          </a:p>
          <a:p>
            <a:pPr>
              <a:lnSpc>
                <a:spcPct val="150000"/>
              </a:lnSpc>
              <a:buFont typeface="Wingdings" pitchFamily="2" charset="2"/>
              <a:buChar char="Ø"/>
            </a:pPr>
            <a:r>
              <a:rPr lang="en-US" altLang="zh-TW" sz="3200" b="1" dirty="0" smtClean="0">
                <a:solidFill>
                  <a:srgbClr val="002060"/>
                </a:solidFill>
              </a:rPr>
              <a:t>3</a:t>
            </a:r>
            <a:r>
              <a:rPr lang="zh-TW" altLang="zh-TW" sz="3200" b="1" dirty="0" smtClean="0">
                <a:solidFill>
                  <a:srgbClr val="002060"/>
                </a:solidFill>
              </a:rPr>
              <a:t>大願景</a:t>
            </a:r>
            <a:r>
              <a:rPr lang="zh-TW" altLang="en-US" sz="3200" b="1" dirty="0" smtClean="0">
                <a:solidFill>
                  <a:srgbClr val="002060"/>
                </a:solidFill>
              </a:rPr>
              <a:t>： </a:t>
            </a:r>
            <a:r>
              <a:rPr lang="zh-TW" altLang="zh-TW" sz="3200" b="1" dirty="0" smtClean="0">
                <a:solidFill>
                  <a:srgbClr val="002060"/>
                </a:solidFill>
              </a:rPr>
              <a:t>「提升國際經貿地位」</a:t>
            </a:r>
            <a:r>
              <a:rPr lang="zh-TW" altLang="en-US" sz="3200" b="1" dirty="0" smtClean="0">
                <a:solidFill>
                  <a:srgbClr val="002060"/>
                </a:solidFill>
              </a:rPr>
              <a:t>、</a:t>
            </a:r>
            <a:r>
              <a:rPr lang="zh-TW" altLang="zh-TW" sz="3200" b="1" dirty="0" smtClean="0">
                <a:solidFill>
                  <a:srgbClr val="002060"/>
                </a:solidFill>
              </a:rPr>
              <a:t>「轉型多元產業結構」、促進區域均衡發展」</a:t>
            </a:r>
            <a:r>
              <a:rPr lang="zh-TW" altLang="en-US" sz="3200" b="1" dirty="0" smtClean="0">
                <a:solidFill>
                  <a:srgbClr val="002060"/>
                </a:solidFill>
              </a:rPr>
              <a:t> 。</a:t>
            </a:r>
            <a:endParaRPr lang="en-US" altLang="zh-TW" sz="3200" b="1" dirty="0" smtClean="0">
              <a:solidFill>
                <a:srgbClr val="002060"/>
              </a:solidFill>
            </a:endParaRPr>
          </a:p>
          <a:p>
            <a:pPr>
              <a:lnSpc>
                <a:spcPct val="150000"/>
              </a:lnSpc>
              <a:buFont typeface="Wingdings" pitchFamily="2" charset="2"/>
              <a:buChar char="Ø"/>
            </a:pPr>
            <a:r>
              <a:rPr lang="zh-TW" altLang="zh-TW" sz="3200" b="1" dirty="0" smtClean="0">
                <a:solidFill>
                  <a:srgbClr val="002060"/>
                </a:solidFill>
              </a:rPr>
              <a:t>定位國內農業、工業與服務業未來</a:t>
            </a:r>
            <a:r>
              <a:rPr lang="en-US" altLang="zh-TW" sz="3200" b="1" dirty="0" smtClean="0">
                <a:solidFill>
                  <a:srgbClr val="002060"/>
                </a:solidFill>
              </a:rPr>
              <a:t>10</a:t>
            </a:r>
            <a:r>
              <a:rPr lang="zh-TW" altLang="zh-TW" sz="3200" b="1" dirty="0" smtClean="0">
                <a:solidFill>
                  <a:srgbClr val="002060"/>
                </a:solidFill>
              </a:rPr>
              <a:t>年發展方向；並依據多元創新、創造就業、平衡發展、環境承載、國際參與、公私夥伴、政策穩定及財政自償等原則，推動產業發展政策。</a:t>
            </a:r>
          </a:p>
          <a:p>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5780" y="76200"/>
            <a:ext cx="11593288" cy="760512"/>
          </a:xfrm>
        </p:spPr>
        <p:txBody>
          <a:bodyPr/>
          <a:lstStyle/>
          <a:p>
            <a:pPr algn="ctr"/>
            <a:r>
              <a:rPr lang="zh-TW" altLang="en-US" b="1" dirty="0" smtClean="0">
                <a:solidFill>
                  <a:srgbClr val="C00000"/>
                </a:solidFill>
              </a:rPr>
              <a:t>國土計畫體制變革原因</a:t>
            </a:r>
            <a:endParaRPr lang="zh-TW" altLang="en-US" b="1" dirty="0">
              <a:solidFill>
                <a:srgbClr val="C00000"/>
              </a:solidFill>
            </a:endParaRPr>
          </a:p>
        </p:txBody>
      </p:sp>
      <p:sp>
        <p:nvSpPr>
          <p:cNvPr id="3" name="內容版面配置區 2"/>
          <p:cNvSpPr>
            <a:spLocks noGrp="1"/>
          </p:cNvSpPr>
          <p:nvPr>
            <p:ph idx="1"/>
          </p:nvPr>
        </p:nvSpPr>
        <p:spPr>
          <a:xfrm>
            <a:off x="333772" y="836712"/>
            <a:ext cx="11665296" cy="5760640"/>
          </a:xfrm>
        </p:spPr>
        <p:txBody>
          <a:bodyPr>
            <a:normAutofit/>
          </a:bodyPr>
          <a:lstStyle/>
          <a:p>
            <a:pPr>
              <a:lnSpc>
                <a:spcPts val="3600"/>
              </a:lnSpc>
            </a:pPr>
            <a:r>
              <a:rPr lang="zh-TW" altLang="en-US" sz="2800" b="1" dirty="0" smtClean="0">
                <a:solidFill>
                  <a:srgbClr val="002060"/>
                </a:solidFill>
              </a:rPr>
              <a:t>內政部指出，</a:t>
            </a:r>
            <a:r>
              <a:rPr lang="zh-TW" altLang="zh-TW" sz="2800" b="1" dirty="0" smtClean="0">
                <a:solidFill>
                  <a:srgbClr val="002060"/>
                </a:solidFill>
              </a:rPr>
              <a:t>近年國土面臨氣候變遷、國土保育、糧食安全、人口結構、產業發展等方面之重大變革，國土空間規劃及土地使用有配合檢討之必要性</a:t>
            </a:r>
            <a:r>
              <a:rPr lang="zh-TW" altLang="en-US" sz="2800" b="1" dirty="0" smtClean="0">
                <a:solidFill>
                  <a:srgbClr val="002060"/>
                </a:solidFill>
              </a:rPr>
              <a:t>。</a:t>
            </a:r>
            <a:endParaRPr lang="en-US" altLang="zh-TW" sz="2800" b="1" dirty="0" smtClean="0">
              <a:solidFill>
                <a:srgbClr val="002060"/>
              </a:solidFill>
            </a:endParaRPr>
          </a:p>
          <a:p>
            <a:pPr>
              <a:lnSpc>
                <a:spcPts val="3600"/>
              </a:lnSpc>
            </a:pPr>
            <a:r>
              <a:rPr lang="zh-TW" altLang="zh-TW" sz="2800" b="1" dirty="0" smtClean="0">
                <a:solidFill>
                  <a:srgbClr val="002060"/>
                </a:solidFill>
              </a:rPr>
              <a:t>依據國土計畫法草案架構，未來空間計畫體系將調整為「全國國土計畫」及「直轄市、縣</a:t>
            </a:r>
            <a:r>
              <a:rPr lang="en-US" altLang="zh-TW" sz="2800" b="1" dirty="0" smtClean="0">
                <a:solidFill>
                  <a:srgbClr val="002060"/>
                </a:solidFill>
              </a:rPr>
              <a:t>(</a:t>
            </a:r>
            <a:r>
              <a:rPr lang="zh-TW" altLang="zh-TW" sz="2800" b="1" dirty="0" smtClean="0">
                <a:solidFill>
                  <a:srgbClr val="002060"/>
                </a:solidFill>
              </a:rPr>
              <a:t>市</a:t>
            </a:r>
            <a:r>
              <a:rPr lang="en-US" altLang="zh-TW" sz="2800" b="1" dirty="0" smtClean="0">
                <a:solidFill>
                  <a:srgbClr val="002060"/>
                </a:solidFill>
              </a:rPr>
              <a:t>)</a:t>
            </a:r>
            <a:r>
              <a:rPr lang="zh-TW" altLang="zh-TW" sz="2800" b="1" dirty="0" smtClean="0">
                <a:solidFill>
                  <a:srgbClr val="002060"/>
                </a:solidFill>
              </a:rPr>
              <a:t>國土計畫」等二層級計畫，為因應該調整方向，內政部除推動直轄市、縣</a:t>
            </a:r>
            <a:r>
              <a:rPr lang="en-US" altLang="zh-TW" sz="2800" b="1" dirty="0" smtClean="0">
                <a:solidFill>
                  <a:srgbClr val="002060"/>
                </a:solidFill>
              </a:rPr>
              <a:t>(</a:t>
            </a:r>
            <a:r>
              <a:rPr lang="zh-TW" altLang="zh-TW" sz="2800" b="1" dirty="0" smtClean="0">
                <a:solidFill>
                  <a:srgbClr val="002060"/>
                </a:solidFill>
              </a:rPr>
              <a:t>市</a:t>
            </a:r>
            <a:r>
              <a:rPr lang="en-US" altLang="zh-TW" sz="2800" b="1" dirty="0" smtClean="0">
                <a:solidFill>
                  <a:srgbClr val="002060"/>
                </a:solidFill>
              </a:rPr>
              <a:t>)</a:t>
            </a:r>
            <a:r>
              <a:rPr lang="zh-TW" altLang="zh-TW" sz="2800" b="1" dirty="0" smtClean="0">
                <a:solidFill>
                  <a:srgbClr val="002060"/>
                </a:solidFill>
              </a:rPr>
              <a:t>政府擬定區域計畫作業，俾未來轉換為直轄市、縣</a:t>
            </a:r>
            <a:r>
              <a:rPr lang="en-US" altLang="zh-TW" sz="2800" b="1" dirty="0" smtClean="0">
                <a:solidFill>
                  <a:srgbClr val="002060"/>
                </a:solidFill>
              </a:rPr>
              <a:t>(</a:t>
            </a:r>
            <a:r>
              <a:rPr lang="zh-TW" altLang="zh-TW" sz="2800" b="1" dirty="0" smtClean="0">
                <a:solidFill>
                  <a:srgbClr val="002060"/>
                </a:solidFill>
              </a:rPr>
              <a:t>市</a:t>
            </a:r>
            <a:r>
              <a:rPr lang="en-US" altLang="zh-TW" sz="2800" b="1" dirty="0" smtClean="0">
                <a:solidFill>
                  <a:srgbClr val="002060"/>
                </a:solidFill>
              </a:rPr>
              <a:t>)</a:t>
            </a:r>
            <a:r>
              <a:rPr lang="zh-TW" altLang="zh-TW" sz="2800" b="1" dirty="0" smtClean="0">
                <a:solidFill>
                  <a:srgbClr val="002060"/>
                </a:solidFill>
              </a:rPr>
              <a:t>國土計畫</a:t>
            </a:r>
            <a:r>
              <a:rPr lang="zh-TW" altLang="en-US" sz="2800" b="1" dirty="0" smtClean="0">
                <a:solidFill>
                  <a:srgbClr val="002060"/>
                </a:solidFill>
              </a:rPr>
              <a:t>。</a:t>
            </a:r>
            <a:endParaRPr lang="en-US" altLang="zh-TW" sz="2800" b="1" dirty="0" smtClean="0">
              <a:solidFill>
                <a:srgbClr val="002060"/>
              </a:solidFill>
            </a:endParaRPr>
          </a:p>
          <a:p>
            <a:pPr>
              <a:lnSpc>
                <a:spcPts val="3600"/>
              </a:lnSpc>
            </a:pPr>
            <a:r>
              <a:rPr lang="zh-TW" altLang="zh-TW" sz="2800" b="1" dirty="0" smtClean="0">
                <a:solidFill>
                  <a:srgbClr val="002060"/>
                </a:solidFill>
              </a:rPr>
              <a:t>整合現行臺灣北、中、南、東部區域計畫，辦理全國區域計畫，將原區域計畫一通及變更一通內容仍將繼續執行部分，延續納入全國區域計畫內，據為後續執行管制依據外，並因應當前空間發展重要議題，研擬因應策略及措施，以符合未來保育及發展需求。</a:t>
            </a:r>
            <a:endParaRPr lang="en-US" altLang="zh-TW" sz="2800" b="1" dirty="0" smtClean="0">
              <a:solidFill>
                <a:srgbClr val="002060"/>
              </a:solidFill>
            </a:endParaRPr>
          </a:p>
          <a:p>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9796" y="76200"/>
            <a:ext cx="11305256" cy="832520"/>
          </a:xfrm>
        </p:spPr>
        <p:txBody>
          <a:bodyPr/>
          <a:lstStyle/>
          <a:p>
            <a:pPr algn="ctr"/>
            <a:r>
              <a:rPr lang="zh-TW" altLang="en-US" b="1" dirty="0" smtClean="0">
                <a:solidFill>
                  <a:srgbClr val="C00000"/>
                </a:solidFill>
              </a:rPr>
              <a:t>國土計畫體制之變革</a:t>
            </a:r>
            <a:endParaRPr lang="zh-TW" altLang="en-US" b="1" dirty="0">
              <a:solidFill>
                <a:srgbClr val="C00000"/>
              </a:solidFill>
            </a:endParaRPr>
          </a:p>
        </p:txBody>
      </p:sp>
      <p:sp>
        <p:nvSpPr>
          <p:cNvPr id="3" name="內容版面配置區 2"/>
          <p:cNvSpPr>
            <a:spLocks noGrp="1"/>
          </p:cNvSpPr>
          <p:nvPr>
            <p:ph idx="1"/>
          </p:nvPr>
        </p:nvSpPr>
        <p:spPr>
          <a:xfrm>
            <a:off x="333772" y="980728"/>
            <a:ext cx="11665296" cy="5688632"/>
          </a:xfrm>
        </p:spPr>
        <p:txBody>
          <a:bodyPr/>
          <a:lstStyle/>
          <a:p>
            <a:pPr>
              <a:lnSpc>
                <a:spcPts val="3400"/>
              </a:lnSpc>
            </a:pPr>
            <a:r>
              <a:rPr lang="zh-TW" altLang="zh-TW" b="1" dirty="0" smtClean="0">
                <a:solidFill>
                  <a:srgbClr val="002060"/>
                </a:solidFill>
              </a:rPr>
              <a:t>內政部</a:t>
            </a:r>
            <a:r>
              <a:rPr lang="zh-TW" altLang="en-US" b="1" dirty="0" smtClean="0">
                <a:solidFill>
                  <a:srgbClr val="002060"/>
                </a:solidFill>
              </a:rPr>
              <a:t>於</a:t>
            </a:r>
            <a:r>
              <a:rPr lang="en-US" altLang="zh-TW" b="1" dirty="0" smtClean="0">
                <a:solidFill>
                  <a:srgbClr val="002060"/>
                </a:solidFill>
              </a:rPr>
              <a:t>2013/8</a:t>
            </a:r>
            <a:r>
              <a:rPr lang="zh-TW" altLang="zh-TW" b="1" dirty="0" smtClean="0">
                <a:solidFill>
                  <a:srgbClr val="002060"/>
                </a:solidFill>
              </a:rPr>
              <a:t>根據區域計畫法，研擬</a:t>
            </a:r>
            <a:r>
              <a:rPr lang="zh-TW" altLang="en-US" b="1" dirty="0" smtClean="0">
                <a:solidFill>
                  <a:srgbClr val="002060"/>
                </a:solidFill>
              </a:rPr>
              <a:t>「</a:t>
            </a:r>
            <a:r>
              <a:rPr lang="zh-TW" altLang="zh-TW" b="1" dirty="0" smtClean="0">
                <a:solidFill>
                  <a:srgbClr val="002060"/>
                </a:solidFill>
              </a:rPr>
              <a:t>全國區域計畫</a:t>
            </a:r>
            <a:r>
              <a:rPr lang="zh-TW" altLang="en-US" b="1" dirty="0" smtClean="0">
                <a:solidFill>
                  <a:srgbClr val="002060"/>
                </a:solidFill>
              </a:rPr>
              <a:t>草案」 </a:t>
            </a:r>
            <a:r>
              <a:rPr lang="zh-TW" altLang="zh-TW" b="1" dirty="0" smtClean="0">
                <a:solidFill>
                  <a:srgbClr val="002060"/>
                </a:solidFill>
              </a:rPr>
              <a:t>，</a:t>
            </a:r>
            <a:r>
              <a:rPr lang="zh-TW" altLang="en-US" b="1" dirty="0" smtClean="0">
                <a:solidFill>
                  <a:srgbClr val="002060"/>
                </a:solidFill>
              </a:rPr>
              <a:t>報行政院審議。</a:t>
            </a:r>
            <a:endParaRPr lang="en-US" altLang="zh-TW" b="1" dirty="0" smtClean="0">
              <a:solidFill>
                <a:srgbClr val="002060"/>
              </a:solidFill>
            </a:endParaRPr>
          </a:p>
          <a:p>
            <a:pPr>
              <a:lnSpc>
                <a:spcPts val="3400"/>
              </a:lnSpc>
            </a:pPr>
            <a:r>
              <a:rPr lang="zh-TW" altLang="zh-TW" b="1" dirty="0" smtClean="0">
                <a:solidFill>
                  <a:srgbClr val="002060"/>
                </a:solidFill>
              </a:rPr>
              <a:t>未來</a:t>
            </a:r>
            <a:r>
              <a:rPr lang="zh-TW" altLang="en-US" b="1" dirty="0" smtClean="0">
                <a:solidFill>
                  <a:srgbClr val="002060"/>
                </a:solidFill>
              </a:rPr>
              <a:t>國土</a:t>
            </a:r>
            <a:r>
              <a:rPr lang="zh-TW" altLang="zh-TW" b="1" dirty="0" smtClean="0">
                <a:solidFill>
                  <a:srgbClr val="002060"/>
                </a:solidFill>
              </a:rPr>
              <a:t>計畫體系調整為「全國國土計畫」及「直轄市、縣</a:t>
            </a:r>
            <a:r>
              <a:rPr lang="en-US" altLang="zh-TW" b="1" dirty="0" smtClean="0">
                <a:solidFill>
                  <a:srgbClr val="002060"/>
                </a:solidFill>
              </a:rPr>
              <a:t>(</a:t>
            </a:r>
            <a:r>
              <a:rPr lang="zh-TW" altLang="zh-TW" b="1" dirty="0" smtClean="0">
                <a:solidFill>
                  <a:srgbClr val="002060"/>
                </a:solidFill>
              </a:rPr>
              <a:t>市</a:t>
            </a:r>
            <a:r>
              <a:rPr lang="en-US" altLang="zh-TW" b="1" dirty="0" smtClean="0">
                <a:solidFill>
                  <a:srgbClr val="002060"/>
                </a:solidFill>
              </a:rPr>
              <a:t>)</a:t>
            </a:r>
            <a:r>
              <a:rPr lang="zh-TW" altLang="zh-TW" b="1" dirty="0" smtClean="0">
                <a:solidFill>
                  <a:srgbClr val="002060"/>
                </a:solidFill>
              </a:rPr>
              <a:t>國土計畫」等二層級計畫</a:t>
            </a:r>
            <a:r>
              <a:rPr lang="zh-TW" altLang="en-US" b="1" dirty="0" smtClean="0">
                <a:solidFill>
                  <a:srgbClr val="002060"/>
                </a:solidFill>
              </a:rPr>
              <a:t>，屬於跨域之特定區域則視實際需要擬訂「特定區域計畫」 。</a:t>
            </a:r>
            <a:endParaRPr lang="en-US" altLang="zh-TW" b="1" dirty="0" smtClean="0">
              <a:solidFill>
                <a:srgbClr val="002060"/>
              </a:solidFill>
            </a:endParaRPr>
          </a:p>
          <a:p>
            <a:pPr>
              <a:lnSpc>
                <a:spcPts val="3400"/>
              </a:lnSpc>
            </a:pPr>
            <a:r>
              <a:rPr lang="zh-TW" altLang="en-US" b="1" dirty="0" smtClean="0">
                <a:solidFill>
                  <a:srgbClr val="002060"/>
                </a:solidFill>
              </a:rPr>
              <a:t>全國區域</a:t>
            </a:r>
            <a:r>
              <a:rPr lang="zh-TW" altLang="zh-TW" b="1" dirty="0" smtClean="0">
                <a:solidFill>
                  <a:srgbClr val="002060"/>
                </a:solidFill>
              </a:rPr>
              <a:t>計畫</a:t>
            </a:r>
            <a:r>
              <a:rPr lang="zh-TW" altLang="en-US" b="1" dirty="0" smtClean="0">
                <a:solidFill>
                  <a:srgbClr val="002060"/>
                </a:solidFill>
              </a:rPr>
              <a:t>：</a:t>
            </a:r>
            <a:r>
              <a:rPr lang="zh-TW" altLang="zh-TW" b="1" dirty="0" smtClean="0">
                <a:solidFill>
                  <a:srgbClr val="002060"/>
                </a:solidFill>
              </a:rPr>
              <a:t>主要規範內容為土地利用基本原則，屬政策計畫性質</a:t>
            </a:r>
            <a:r>
              <a:rPr lang="zh-TW" altLang="en-US" b="1" dirty="0" smtClean="0">
                <a:solidFill>
                  <a:srgbClr val="002060"/>
                </a:solidFill>
              </a:rPr>
              <a:t>。</a:t>
            </a:r>
            <a:endParaRPr lang="en-US" altLang="zh-TW" b="1" dirty="0" smtClean="0">
              <a:solidFill>
                <a:srgbClr val="002060"/>
              </a:solidFill>
            </a:endParaRPr>
          </a:p>
          <a:p>
            <a:pPr>
              <a:lnSpc>
                <a:spcPts val="3400"/>
              </a:lnSpc>
            </a:pPr>
            <a:r>
              <a:rPr lang="zh-TW" altLang="zh-TW" b="1" dirty="0" smtClean="0">
                <a:solidFill>
                  <a:srgbClr val="002060"/>
                </a:solidFill>
              </a:rPr>
              <a:t>直轄市、縣</a:t>
            </a:r>
            <a:r>
              <a:rPr lang="en-US" altLang="zh-TW" b="1" dirty="0" smtClean="0">
                <a:solidFill>
                  <a:srgbClr val="002060"/>
                </a:solidFill>
              </a:rPr>
              <a:t>(</a:t>
            </a:r>
            <a:r>
              <a:rPr lang="zh-TW" altLang="zh-TW" b="1" dirty="0" smtClean="0">
                <a:solidFill>
                  <a:srgbClr val="002060"/>
                </a:solidFill>
              </a:rPr>
              <a:t>市</a:t>
            </a:r>
            <a:r>
              <a:rPr lang="en-US" altLang="zh-TW" b="1" dirty="0" smtClean="0">
                <a:solidFill>
                  <a:srgbClr val="002060"/>
                </a:solidFill>
              </a:rPr>
              <a:t>)</a:t>
            </a:r>
            <a:r>
              <a:rPr lang="zh-TW" altLang="zh-TW" b="1" dirty="0" smtClean="0">
                <a:solidFill>
                  <a:srgbClr val="002060"/>
                </a:solidFill>
              </a:rPr>
              <a:t>區域計畫</a:t>
            </a:r>
            <a:r>
              <a:rPr lang="zh-TW" altLang="en-US" b="1" dirty="0" smtClean="0">
                <a:solidFill>
                  <a:srgbClr val="002060"/>
                </a:solidFill>
              </a:rPr>
              <a:t>：</a:t>
            </a:r>
            <a:r>
              <a:rPr lang="zh-TW" altLang="zh-TW" b="1" dirty="0" smtClean="0">
                <a:solidFill>
                  <a:srgbClr val="002060"/>
                </a:solidFill>
              </a:rPr>
              <a:t>應依據</a:t>
            </a:r>
            <a:r>
              <a:rPr lang="zh-TW" altLang="en-US" b="1" dirty="0" smtClean="0">
                <a:solidFill>
                  <a:srgbClr val="002060"/>
                </a:solidFill>
              </a:rPr>
              <a:t>全國區域</a:t>
            </a:r>
            <a:r>
              <a:rPr lang="zh-TW" altLang="zh-TW" b="1" dirty="0" smtClean="0">
                <a:solidFill>
                  <a:srgbClr val="002060"/>
                </a:solidFill>
              </a:rPr>
              <a:t>計畫之指導，進行實質土地規劃，屬實質計畫性質。</a:t>
            </a:r>
            <a:endParaRPr lang="en-US" altLang="zh-TW" b="1" dirty="0" smtClean="0">
              <a:solidFill>
                <a:srgbClr val="002060"/>
              </a:solidFill>
            </a:endParaRPr>
          </a:p>
          <a:p>
            <a:pPr>
              <a:lnSpc>
                <a:spcPts val="3400"/>
              </a:lnSpc>
            </a:pPr>
            <a:r>
              <a:rPr lang="zh-TW" altLang="zh-TW" b="1" dirty="0" smtClean="0">
                <a:solidFill>
                  <a:srgbClr val="002060"/>
                </a:solidFill>
              </a:rPr>
              <a:t>特定區域</a:t>
            </a:r>
            <a:r>
              <a:rPr lang="zh-TW" altLang="en-US" b="1" dirty="0" smtClean="0">
                <a:solidFill>
                  <a:srgbClr val="002060"/>
                </a:solidFill>
              </a:rPr>
              <a:t>計畫：</a:t>
            </a:r>
            <a:r>
              <a:rPr lang="zh-TW" altLang="zh-TW" b="1" dirty="0" smtClean="0">
                <a:solidFill>
                  <a:srgbClr val="002060"/>
                </a:solidFill>
              </a:rPr>
              <a:t>都會區域及</a:t>
            </a:r>
            <a:r>
              <a:rPr lang="zh-TW" altLang="en-US" b="1" dirty="0" smtClean="0">
                <a:solidFill>
                  <a:srgbClr val="002060"/>
                </a:solidFill>
              </a:rPr>
              <a:t>其他</a:t>
            </a:r>
            <a:r>
              <a:rPr lang="zh-TW" altLang="zh-TW" b="1" dirty="0" smtClean="0">
                <a:solidFill>
                  <a:srgbClr val="002060"/>
                </a:solidFill>
              </a:rPr>
              <a:t>特定區域</a:t>
            </a:r>
            <a:r>
              <a:rPr lang="zh-TW" altLang="en-US" b="1" dirty="0" smtClean="0">
                <a:solidFill>
                  <a:srgbClr val="002060"/>
                </a:solidFill>
              </a:rPr>
              <a:t> </a:t>
            </a:r>
            <a:r>
              <a:rPr lang="en-US" altLang="zh-TW" b="1" dirty="0" smtClean="0">
                <a:solidFill>
                  <a:srgbClr val="002060"/>
                </a:solidFill>
              </a:rPr>
              <a:t>(</a:t>
            </a:r>
            <a:r>
              <a:rPr lang="zh-TW" altLang="zh-TW" b="1" dirty="0" smtClean="0">
                <a:solidFill>
                  <a:srgbClr val="002060"/>
                </a:solidFill>
              </a:rPr>
              <a:t>如河川流域、水庫集水區或原住民族土地等地區</a:t>
            </a:r>
            <a:r>
              <a:rPr lang="en-US" altLang="zh-TW" b="1" dirty="0" smtClean="0">
                <a:solidFill>
                  <a:srgbClr val="002060"/>
                </a:solidFill>
              </a:rPr>
              <a:t>)</a:t>
            </a:r>
            <a:r>
              <a:rPr lang="zh-TW" altLang="zh-TW" b="1" dirty="0" smtClean="0">
                <a:solidFill>
                  <a:srgbClr val="002060"/>
                </a:solidFill>
              </a:rPr>
              <a:t> ，大多具有跨直轄市或縣</a:t>
            </a:r>
            <a:r>
              <a:rPr lang="en-US" altLang="zh-TW" b="1" dirty="0" smtClean="0">
                <a:solidFill>
                  <a:srgbClr val="002060"/>
                </a:solidFill>
              </a:rPr>
              <a:t>(</a:t>
            </a:r>
            <a:r>
              <a:rPr lang="zh-TW" altLang="zh-TW" b="1" dirty="0" smtClean="0">
                <a:solidFill>
                  <a:srgbClr val="002060"/>
                </a:solidFill>
              </a:rPr>
              <a:t>市</a:t>
            </a:r>
            <a:r>
              <a:rPr lang="en-US" altLang="zh-TW" b="1" dirty="0" smtClean="0">
                <a:solidFill>
                  <a:srgbClr val="002060"/>
                </a:solidFill>
              </a:rPr>
              <a:t>)</a:t>
            </a:r>
            <a:r>
              <a:rPr lang="zh-TW" altLang="zh-TW" b="1" dirty="0" smtClean="0">
                <a:solidFill>
                  <a:srgbClr val="002060"/>
                </a:solidFill>
              </a:rPr>
              <a:t>轄區特性，屬</a:t>
            </a:r>
            <a:r>
              <a:rPr lang="zh-TW" altLang="en-US" b="1" dirty="0" smtClean="0">
                <a:solidFill>
                  <a:srgbClr val="002060"/>
                </a:solidFill>
              </a:rPr>
              <a:t>「</a:t>
            </a:r>
            <a:r>
              <a:rPr lang="zh-TW" altLang="zh-TW" b="1" dirty="0" smtClean="0">
                <a:solidFill>
                  <a:srgbClr val="002060"/>
                </a:solidFill>
              </a:rPr>
              <a:t>全國國土計畫</a:t>
            </a:r>
            <a:r>
              <a:rPr lang="zh-TW" altLang="en-US" b="1" dirty="0" smtClean="0">
                <a:solidFill>
                  <a:srgbClr val="002060"/>
                </a:solidFill>
              </a:rPr>
              <a:t>」</a:t>
            </a:r>
            <a:r>
              <a:rPr lang="zh-TW" altLang="zh-TW" b="1" dirty="0" smtClean="0">
                <a:solidFill>
                  <a:srgbClr val="002060"/>
                </a:solidFill>
              </a:rPr>
              <a:t>範疇之一，以指導各該範圍內直轄市、縣</a:t>
            </a:r>
            <a:r>
              <a:rPr lang="en-US" altLang="zh-TW" b="1" dirty="0" smtClean="0">
                <a:solidFill>
                  <a:srgbClr val="002060"/>
                </a:solidFill>
              </a:rPr>
              <a:t>(</a:t>
            </a:r>
            <a:r>
              <a:rPr lang="zh-TW" altLang="zh-TW" b="1" dirty="0" smtClean="0">
                <a:solidFill>
                  <a:srgbClr val="002060"/>
                </a:solidFill>
              </a:rPr>
              <a:t>市</a:t>
            </a:r>
            <a:r>
              <a:rPr lang="en-US" altLang="zh-TW" b="1" dirty="0" smtClean="0">
                <a:solidFill>
                  <a:srgbClr val="002060"/>
                </a:solidFill>
              </a:rPr>
              <a:t>)</a:t>
            </a:r>
            <a:r>
              <a:rPr lang="zh-TW" altLang="zh-TW" b="1" dirty="0" smtClean="0">
                <a:solidFill>
                  <a:srgbClr val="002060"/>
                </a:solidFill>
              </a:rPr>
              <a:t>區域計畫。</a:t>
            </a:r>
            <a:r>
              <a:rPr lang="zh-TW" altLang="en-US" b="1" dirty="0" smtClean="0">
                <a:solidFill>
                  <a:srgbClr val="002060"/>
                </a:solidFill>
              </a:rPr>
              <a:t>此</a:t>
            </a:r>
            <a:r>
              <a:rPr lang="zh-TW" altLang="zh-TW" b="1" dirty="0" smtClean="0">
                <a:solidFill>
                  <a:srgbClr val="002060"/>
                </a:solidFill>
              </a:rPr>
              <a:t>應視實際需要，整合相關目的事業主管機關計畫及其資源，研擬都會區域或特定區域計畫，以指導土地有秩序發展。</a:t>
            </a:r>
            <a:endParaRPr lang="zh-TW" altLang="en-US" b="1" dirty="0">
              <a:solidFill>
                <a:srgbClr val="00206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1764" y="76200"/>
            <a:ext cx="11927061" cy="1120552"/>
          </a:xfrm>
        </p:spPr>
        <p:txBody>
          <a:bodyPr/>
          <a:lstStyle/>
          <a:p>
            <a:pPr algn="ctr"/>
            <a:r>
              <a:rPr lang="zh-TW" altLang="zh-TW" b="1" dirty="0" smtClean="0">
                <a:solidFill>
                  <a:srgbClr val="C00000"/>
                </a:solidFill>
              </a:rPr>
              <a:t>「台灣地區綜合開發計畫」（</a:t>
            </a:r>
            <a:r>
              <a:rPr lang="en-US" altLang="zh-TW" b="1" dirty="0" smtClean="0">
                <a:solidFill>
                  <a:srgbClr val="C00000"/>
                </a:solidFill>
              </a:rPr>
              <a:t>1979</a:t>
            </a:r>
            <a:r>
              <a:rPr lang="zh-TW" altLang="zh-TW" b="1" dirty="0" smtClean="0">
                <a:solidFill>
                  <a:srgbClr val="C00000"/>
                </a:solidFill>
              </a:rPr>
              <a:t>）：</a:t>
            </a:r>
            <a:endParaRPr lang="zh-TW" altLang="en-US" b="1" dirty="0">
              <a:solidFill>
                <a:srgbClr val="C00000"/>
              </a:solidFill>
            </a:endParaRPr>
          </a:p>
        </p:txBody>
      </p:sp>
      <p:sp>
        <p:nvSpPr>
          <p:cNvPr id="3" name="內容版面配置區 2"/>
          <p:cNvSpPr>
            <a:spLocks noGrp="1"/>
          </p:cNvSpPr>
          <p:nvPr>
            <p:ph idx="1"/>
          </p:nvPr>
        </p:nvSpPr>
        <p:spPr>
          <a:xfrm>
            <a:off x="405780" y="1412776"/>
            <a:ext cx="11449272" cy="4968552"/>
          </a:xfrm>
        </p:spPr>
        <p:txBody>
          <a:bodyPr>
            <a:normAutofit fontScale="92500" lnSpcReduction="20000"/>
          </a:bodyPr>
          <a:lstStyle/>
          <a:p>
            <a:pPr lvl="0">
              <a:lnSpc>
                <a:spcPct val="150000"/>
              </a:lnSpc>
            </a:pPr>
            <a:r>
              <a:rPr lang="zh-TW" altLang="zh-TW" sz="3600" b="1" dirty="0" smtClean="0">
                <a:solidFill>
                  <a:srgbClr val="002060"/>
                </a:solidFill>
              </a:rPr>
              <a:t>將台灣地區（不含金門縣與連江縣）依據自然環境、自然資源、人口分布、都市體系、產業結構與分布等指標，劃分為北、中、南、東等四個區域</a:t>
            </a:r>
            <a:r>
              <a:rPr lang="zh-TW" altLang="en-US" sz="3600" b="1" dirty="0" smtClean="0">
                <a:solidFill>
                  <a:srgbClr val="002060"/>
                </a:solidFill>
              </a:rPr>
              <a:t>。</a:t>
            </a:r>
            <a:endParaRPr lang="en-US" altLang="zh-TW" sz="3600" b="1" dirty="0" smtClean="0">
              <a:solidFill>
                <a:srgbClr val="002060"/>
              </a:solidFill>
            </a:endParaRPr>
          </a:p>
          <a:p>
            <a:pPr lvl="0">
              <a:lnSpc>
                <a:spcPct val="150000"/>
              </a:lnSpc>
            </a:pPr>
            <a:r>
              <a:rPr lang="zh-TW" altLang="zh-TW" sz="3600" b="1" dirty="0" smtClean="0">
                <a:solidFill>
                  <a:srgbClr val="002060"/>
                </a:solidFill>
              </a:rPr>
              <a:t>各區域在上位計畫指導下，依據區域計畫法擬訂區域計畫，分別提出農業、工業、都市住宅、運輸通信、水、能源、觀光、保育等部門之開發構想、實質建設之項目、區位與數量等內容。</a:t>
            </a:r>
          </a:p>
          <a:p>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1804" y="260648"/>
            <a:ext cx="10652859" cy="760512"/>
          </a:xfrm>
        </p:spPr>
        <p:txBody>
          <a:bodyPr/>
          <a:lstStyle/>
          <a:p>
            <a:pPr algn="ctr"/>
            <a:r>
              <a:rPr lang="zh-TW" altLang="en-US" b="1" dirty="0" smtClean="0">
                <a:solidFill>
                  <a:srgbClr val="002060"/>
                </a:solidFill>
              </a:rPr>
              <a:t>國土規劃體制之變革</a:t>
            </a:r>
            <a:endParaRPr lang="zh-TW" b="1" dirty="0">
              <a:solidFill>
                <a:srgbClr val="002060"/>
              </a:solidFill>
            </a:endParaRPr>
          </a:p>
        </p:txBody>
      </p:sp>
      <p:sp>
        <p:nvSpPr>
          <p:cNvPr id="5" name="文字版面配置區 4"/>
          <p:cNvSpPr>
            <a:spLocks noGrp="1"/>
          </p:cNvSpPr>
          <p:nvPr>
            <p:ph type="body" idx="1"/>
          </p:nvPr>
        </p:nvSpPr>
        <p:spPr>
          <a:xfrm>
            <a:off x="477789" y="5805264"/>
            <a:ext cx="4320480" cy="512064"/>
          </a:xfrm>
        </p:spPr>
        <p:txBody>
          <a:bodyPr/>
          <a:lstStyle/>
          <a:p>
            <a:pPr algn="ctr"/>
            <a:r>
              <a:rPr lang="zh-TW" altLang="en-US" dirty="0" smtClean="0"/>
              <a:t>變革前</a:t>
            </a:r>
            <a:endParaRPr lang="zh-TW" dirty="0"/>
          </a:p>
        </p:txBody>
      </p:sp>
      <p:sp>
        <p:nvSpPr>
          <p:cNvPr id="6" name="文字版面配置區 5"/>
          <p:cNvSpPr>
            <a:spLocks noGrp="1"/>
          </p:cNvSpPr>
          <p:nvPr>
            <p:ph type="body" sz="quarter" idx="3"/>
          </p:nvPr>
        </p:nvSpPr>
        <p:spPr>
          <a:xfrm>
            <a:off x="6022404" y="5805264"/>
            <a:ext cx="4973041" cy="512064"/>
          </a:xfrm>
        </p:spPr>
        <p:txBody>
          <a:bodyPr/>
          <a:lstStyle/>
          <a:p>
            <a:pPr algn="ctr"/>
            <a:r>
              <a:rPr lang="zh-TW" altLang="en-US" dirty="0" smtClean="0"/>
              <a:t>變革後</a:t>
            </a:r>
            <a:endParaRPr lang="zh-TW" dirty="0"/>
          </a:p>
        </p:txBody>
      </p:sp>
      <p:graphicFrame>
        <p:nvGraphicFramePr>
          <p:cNvPr id="7" name="內容版面配置區 6"/>
          <p:cNvGraphicFramePr>
            <a:graphicFrameLocks noChangeAspect="1"/>
          </p:cNvGraphicFramePr>
          <p:nvPr>
            <p:ph sz="half" idx="2"/>
          </p:nvPr>
        </p:nvGraphicFramePr>
        <p:xfrm>
          <a:off x="261765" y="1484784"/>
          <a:ext cx="5832648" cy="4176464"/>
        </p:xfrm>
        <a:graphic>
          <a:graphicData uri="http://schemas.openxmlformats.org/presentationml/2006/ole">
            <p:oleObj spid="_x0000_s2050" name="Document" r:id="rId3" imgW="5715376" imgH="2343871" progId="Word.Document.12">
              <p:embed/>
            </p:oleObj>
          </a:graphicData>
        </a:graphic>
      </p:graphicFrame>
      <p:graphicFrame>
        <p:nvGraphicFramePr>
          <p:cNvPr id="8" name="內容版面配置區 7"/>
          <p:cNvGraphicFramePr>
            <a:graphicFrameLocks noChangeAspect="1"/>
          </p:cNvGraphicFramePr>
          <p:nvPr>
            <p:ph sz="quarter" idx="4"/>
          </p:nvPr>
        </p:nvGraphicFramePr>
        <p:xfrm>
          <a:off x="5799864" y="1340768"/>
          <a:ext cx="6388962" cy="4392488"/>
        </p:xfrm>
        <a:graphic>
          <a:graphicData uri="http://schemas.openxmlformats.org/presentationml/2006/ole">
            <p:oleObj spid="_x0000_s2051" name="Document" r:id="rId4" imgW="5491833" imgH="2511685" progId="Word.Document.12">
              <p:embed/>
            </p:oleObj>
          </a:graphicData>
        </a:graphic>
      </p:graphicFrame>
    </p:spTree>
    <p:extLst>
      <p:ext uri="{BB962C8B-B14F-4D97-AF65-F5344CB8AC3E}">
        <p14:creationId xmlns="" xmlns:p14="http://schemas.microsoft.com/office/powerpoint/2010/main" val="32969488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5780" y="76200"/>
            <a:ext cx="11521280" cy="832520"/>
          </a:xfrm>
        </p:spPr>
        <p:txBody>
          <a:bodyPr/>
          <a:lstStyle/>
          <a:p>
            <a:pPr algn="ctr"/>
            <a:r>
              <a:rPr lang="zh-TW" altLang="en-US" b="1" dirty="0" smtClean="0">
                <a:solidFill>
                  <a:srgbClr val="C00000"/>
                </a:solidFill>
              </a:rPr>
              <a:t>區域規劃概念之繆誤</a:t>
            </a:r>
            <a:endParaRPr lang="zh-TW" altLang="en-US" b="1" dirty="0">
              <a:solidFill>
                <a:srgbClr val="C00000"/>
              </a:solidFill>
            </a:endParaRPr>
          </a:p>
        </p:txBody>
      </p:sp>
      <p:sp>
        <p:nvSpPr>
          <p:cNvPr id="3" name="內容版面配置區 2"/>
          <p:cNvSpPr>
            <a:spLocks noGrp="1"/>
          </p:cNvSpPr>
          <p:nvPr>
            <p:ph idx="1"/>
          </p:nvPr>
        </p:nvSpPr>
        <p:spPr>
          <a:xfrm>
            <a:off x="189756" y="1052736"/>
            <a:ext cx="11809312" cy="5805264"/>
          </a:xfrm>
        </p:spPr>
        <p:txBody>
          <a:bodyPr>
            <a:normAutofit/>
          </a:bodyPr>
          <a:lstStyle/>
          <a:p>
            <a:pPr>
              <a:lnSpc>
                <a:spcPts val="4000"/>
              </a:lnSpc>
              <a:buFont typeface="Wingdings" pitchFamily="2" charset="2"/>
              <a:buChar char="Ø"/>
            </a:pPr>
            <a:r>
              <a:rPr lang="zh-TW" altLang="zh-TW" b="1" dirty="0" smtClean="0">
                <a:solidFill>
                  <a:srgbClr val="002060"/>
                </a:solidFill>
              </a:rPr>
              <a:t>「直轄市與縣（市）」是一個地方自治組織，其治權及於整個行政轄區，並無於轄區內跨域治理之問題</a:t>
            </a:r>
            <a:r>
              <a:rPr lang="zh-TW" altLang="en-US" b="1" dirty="0" smtClean="0">
                <a:solidFill>
                  <a:srgbClr val="002060"/>
                </a:solidFill>
              </a:rPr>
              <a:t>。</a:t>
            </a:r>
            <a:r>
              <a:rPr lang="zh-TW" altLang="zh-TW" b="1" dirty="0" smtClean="0">
                <a:solidFill>
                  <a:srgbClr val="002060"/>
                </a:solidFill>
              </a:rPr>
              <a:t>為何內政部要以個別不足以成為區域之「直轄市與縣（市）」轄區來擬定區域計畫？內政部之區域理念顯然與學理不相符，</a:t>
            </a:r>
            <a:r>
              <a:rPr lang="zh-TW" altLang="en-US" b="1" dirty="0" smtClean="0">
                <a:solidFill>
                  <a:srgbClr val="002060"/>
                </a:solidFill>
              </a:rPr>
              <a:t>難道這是</a:t>
            </a:r>
            <a:r>
              <a:rPr lang="zh-TW" altLang="zh-TW" b="1" dirty="0" smtClean="0">
                <a:solidFill>
                  <a:srgbClr val="002060"/>
                </a:solidFill>
              </a:rPr>
              <a:t>內政部</a:t>
            </a:r>
            <a:r>
              <a:rPr lang="zh-TW" altLang="en-US" b="1" dirty="0" smtClean="0">
                <a:solidFill>
                  <a:srgbClr val="002060"/>
                </a:solidFill>
              </a:rPr>
              <a:t>吹牛大師的</a:t>
            </a:r>
            <a:r>
              <a:rPr lang="zh-TW" altLang="zh-TW" b="1" dirty="0" smtClean="0">
                <a:solidFill>
                  <a:srgbClr val="002060"/>
                </a:solidFill>
              </a:rPr>
              <a:t>創意！</a:t>
            </a:r>
            <a:endParaRPr lang="en-US" altLang="zh-TW" b="1" dirty="0" smtClean="0">
              <a:solidFill>
                <a:srgbClr val="002060"/>
              </a:solidFill>
            </a:endParaRPr>
          </a:p>
          <a:p>
            <a:pPr>
              <a:lnSpc>
                <a:spcPts val="4000"/>
              </a:lnSpc>
              <a:buFont typeface="Wingdings" pitchFamily="2" charset="2"/>
              <a:buChar char="Ø"/>
            </a:pPr>
            <a:r>
              <a:rPr lang="zh-TW" altLang="zh-TW" b="1" dirty="0" smtClean="0">
                <a:solidFill>
                  <a:srgbClr val="002060"/>
                </a:solidFill>
              </a:rPr>
              <a:t>以個別不足以成為區域之「直轄市與縣（市）」轄區來擬定區域計畫</a:t>
            </a:r>
            <a:r>
              <a:rPr lang="zh-TW" altLang="en-US" b="1" dirty="0" smtClean="0">
                <a:solidFill>
                  <a:srgbClr val="002060"/>
                </a:solidFill>
              </a:rPr>
              <a:t>，顛覆了區域計畫學門之理論基礎，以及顛覆了區域治理或跨域治理之概念。</a:t>
            </a:r>
            <a:endParaRPr lang="en-US" altLang="zh-TW" b="1" dirty="0" smtClean="0">
              <a:solidFill>
                <a:srgbClr val="002060"/>
              </a:solidFill>
            </a:endParaRPr>
          </a:p>
          <a:p>
            <a:pPr>
              <a:lnSpc>
                <a:spcPts val="4000"/>
              </a:lnSpc>
              <a:buFont typeface="Wingdings" pitchFamily="2" charset="2"/>
              <a:buChar char="Ø"/>
            </a:pPr>
            <a:r>
              <a:rPr lang="zh-TW" altLang="en-US" b="1" dirty="0" smtClean="0">
                <a:solidFill>
                  <a:srgbClr val="002060"/>
                </a:solidFill>
              </a:rPr>
              <a:t>未來國土計畫法通過後，台灣將有：中華民國全國國土計畫、台北市國土計畫、新竹市國土計畫、新竹縣國土計畫、屏東縣國土計畫、</a:t>
            </a:r>
            <a:r>
              <a:rPr lang="en-US" altLang="zh-TW" b="1" dirty="0" smtClean="0">
                <a:solidFill>
                  <a:srgbClr val="002060"/>
                </a:solidFill>
              </a:rPr>
              <a:t>…… </a:t>
            </a:r>
            <a:r>
              <a:rPr lang="zh-TW" altLang="en-US" b="1" dirty="0" smtClean="0">
                <a:solidFill>
                  <a:srgbClr val="002060"/>
                </a:solidFill>
              </a:rPr>
              <a:t>； 這樣的計畫名稱不奇怪嗎？為何這批頑固的大官要如此糟蹋規劃教育，以及非要如此自閉不可？</a:t>
            </a:r>
            <a:endParaRPr lang="zh-TW" altLang="en-US" b="1" dirty="0">
              <a:solidFill>
                <a:srgbClr val="00206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688504"/>
          </a:xfrm>
        </p:spPr>
        <p:txBody>
          <a:bodyPr>
            <a:normAutofit fontScale="90000"/>
          </a:bodyPr>
          <a:lstStyle/>
          <a:p>
            <a:pPr algn="ctr"/>
            <a:r>
              <a:rPr lang="zh-TW" altLang="en-US" b="1" dirty="0" smtClean="0">
                <a:solidFill>
                  <a:srgbClr val="C00000"/>
                </a:solidFill>
              </a:rPr>
              <a:t>對全國區域計畫指導</a:t>
            </a:r>
            <a:r>
              <a:rPr lang="zh-TW" altLang="zh-TW" b="1" dirty="0" smtClean="0">
                <a:solidFill>
                  <a:srgbClr val="C00000"/>
                </a:solidFill>
              </a:rPr>
              <a:t>功能</a:t>
            </a:r>
            <a:r>
              <a:rPr lang="zh-TW" altLang="en-US" b="1" dirty="0" smtClean="0">
                <a:solidFill>
                  <a:srgbClr val="C00000"/>
                </a:solidFill>
              </a:rPr>
              <a:t>之疑慮</a:t>
            </a:r>
            <a:endParaRPr lang="zh-TW" altLang="en-US" dirty="0">
              <a:solidFill>
                <a:srgbClr val="C00000"/>
              </a:solidFill>
            </a:endParaRPr>
          </a:p>
        </p:txBody>
      </p:sp>
      <p:sp>
        <p:nvSpPr>
          <p:cNvPr id="3" name="內容版面配置區 2"/>
          <p:cNvSpPr>
            <a:spLocks noGrp="1"/>
          </p:cNvSpPr>
          <p:nvPr>
            <p:ph idx="1"/>
          </p:nvPr>
        </p:nvSpPr>
        <p:spPr>
          <a:xfrm>
            <a:off x="333772" y="764704"/>
            <a:ext cx="11665296" cy="5832648"/>
          </a:xfrm>
        </p:spPr>
        <p:txBody>
          <a:bodyPr>
            <a:normAutofit fontScale="85000" lnSpcReduction="10000"/>
          </a:bodyPr>
          <a:lstStyle/>
          <a:p>
            <a:pPr>
              <a:lnSpc>
                <a:spcPts val="3600"/>
              </a:lnSpc>
              <a:buFont typeface="Wingdings" pitchFamily="2" charset="2"/>
              <a:buChar char="Ø"/>
            </a:pPr>
            <a:r>
              <a:rPr lang="zh-TW" altLang="zh-TW" sz="2800" b="1" dirty="0" smtClean="0">
                <a:solidFill>
                  <a:srgbClr val="002060"/>
                </a:solidFill>
              </a:rPr>
              <a:t>將國土計畫體制調整為以「全國區域計畫」為上位計畫，下為「直轄市、縣</a:t>
            </a:r>
            <a:r>
              <a:rPr lang="en-US" altLang="zh-TW" sz="2800" b="1" dirty="0" smtClean="0">
                <a:solidFill>
                  <a:srgbClr val="002060"/>
                </a:solidFill>
              </a:rPr>
              <a:t>(</a:t>
            </a:r>
            <a:r>
              <a:rPr lang="zh-TW" altLang="zh-TW" sz="2800" b="1" dirty="0" smtClean="0">
                <a:solidFill>
                  <a:srgbClr val="002060"/>
                </a:solidFill>
              </a:rPr>
              <a:t>市</a:t>
            </a:r>
            <a:r>
              <a:rPr lang="en-US" altLang="zh-TW" sz="2800" b="1" dirty="0" smtClean="0">
                <a:solidFill>
                  <a:srgbClr val="002060"/>
                </a:solidFill>
              </a:rPr>
              <a:t>)</a:t>
            </a:r>
            <a:r>
              <a:rPr lang="zh-TW" altLang="zh-TW" sz="2800" b="1" dirty="0" smtClean="0">
                <a:solidFill>
                  <a:srgbClr val="002060"/>
                </a:solidFill>
              </a:rPr>
              <a:t>區域計畫」； 都會區域</a:t>
            </a:r>
            <a:r>
              <a:rPr lang="zh-TW" altLang="en-US" sz="2800" b="1" dirty="0" smtClean="0">
                <a:solidFill>
                  <a:srgbClr val="002060"/>
                </a:solidFill>
              </a:rPr>
              <a:t>與</a:t>
            </a:r>
            <a:r>
              <a:rPr lang="zh-TW" altLang="zh-TW" sz="2800" b="1" dirty="0" smtClean="0">
                <a:solidFill>
                  <a:srgbClr val="002060"/>
                </a:solidFill>
              </a:rPr>
              <a:t>部門計畫涉及土地使用及空間區位者則由「全國區域計畫」加以整合</a:t>
            </a:r>
            <a:r>
              <a:rPr lang="zh-TW" altLang="en-US" sz="2800" b="1" dirty="0" smtClean="0">
                <a:solidFill>
                  <a:srgbClr val="002060"/>
                </a:solidFill>
              </a:rPr>
              <a:t>擬訂「特定區域計畫」 ，</a:t>
            </a:r>
            <a:r>
              <a:rPr lang="zh-TW" altLang="zh-TW" sz="2800" b="1" dirty="0" smtClean="0">
                <a:solidFill>
                  <a:srgbClr val="002060"/>
                </a:solidFill>
              </a:rPr>
              <a:t>以指導「直轄市、縣</a:t>
            </a:r>
            <a:r>
              <a:rPr lang="en-US" altLang="zh-TW" sz="2800" b="1" dirty="0" smtClean="0">
                <a:solidFill>
                  <a:srgbClr val="002060"/>
                </a:solidFill>
              </a:rPr>
              <a:t>(</a:t>
            </a:r>
            <a:r>
              <a:rPr lang="zh-TW" altLang="zh-TW" sz="2800" b="1" dirty="0" smtClean="0">
                <a:solidFill>
                  <a:srgbClr val="002060"/>
                </a:solidFill>
              </a:rPr>
              <a:t>市</a:t>
            </a:r>
            <a:r>
              <a:rPr lang="en-US" altLang="zh-TW" sz="2800" b="1" dirty="0" smtClean="0">
                <a:solidFill>
                  <a:srgbClr val="002060"/>
                </a:solidFill>
              </a:rPr>
              <a:t>)</a:t>
            </a:r>
            <a:r>
              <a:rPr lang="zh-TW" altLang="zh-TW" sz="2800" b="1" dirty="0" smtClean="0">
                <a:solidFill>
                  <a:srgbClr val="002060"/>
                </a:solidFill>
              </a:rPr>
              <a:t>區域計畫」。</a:t>
            </a:r>
            <a:endParaRPr lang="en-US" altLang="zh-TW" sz="2800" b="1" dirty="0" smtClean="0">
              <a:solidFill>
                <a:srgbClr val="002060"/>
              </a:solidFill>
            </a:endParaRPr>
          </a:p>
          <a:p>
            <a:pPr>
              <a:lnSpc>
                <a:spcPts val="3600"/>
              </a:lnSpc>
              <a:buFont typeface="Wingdings" pitchFamily="2" charset="2"/>
              <a:buChar char="Ø"/>
            </a:pPr>
            <a:r>
              <a:rPr lang="zh-TW" altLang="en-US" sz="2800" b="1" dirty="0" smtClean="0">
                <a:solidFill>
                  <a:srgbClr val="002060"/>
                </a:solidFill>
              </a:rPr>
              <a:t>魔鬼：</a:t>
            </a:r>
            <a:endParaRPr lang="en-US" altLang="zh-TW" sz="2800" b="1" dirty="0" smtClean="0">
              <a:solidFill>
                <a:srgbClr val="002060"/>
              </a:solidFill>
            </a:endParaRPr>
          </a:p>
          <a:p>
            <a:pPr>
              <a:lnSpc>
                <a:spcPts val="3600"/>
              </a:lnSpc>
            </a:pPr>
            <a:r>
              <a:rPr lang="zh-TW" altLang="en-US" sz="2800" b="1" dirty="0" smtClean="0">
                <a:solidFill>
                  <a:srgbClr val="002060"/>
                </a:solidFill>
              </a:rPr>
              <a:t>全國區域計畫</a:t>
            </a:r>
            <a:r>
              <a:rPr lang="zh-TW" altLang="zh-TW" sz="2800" b="1" dirty="0" smtClean="0">
                <a:solidFill>
                  <a:srgbClr val="002060"/>
                </a:solidFill>
              </a:rPr>
              <a:t>主要規範內容為土地利用基本原則，屬政策計畫性質</a:t>
            </a:r>
            <a:r>
              <a:rPr lang="zh-TW" altLang="en-US" sz="2800" b="1" dirty="0" smtClean="0">
                <a:solidFill>
                  <a:srgbClr val="002060"/>
                </a:solidFill>
              </a:rPr>
              <a:t>；其如何指導屬於實質計畫之</a:t>
            </a:r>
            <a:r>
              <a:rPr lang="zh-TW" altLang="zh-TW" sz="2800" b="1" dirty="0" smtClean="0">
                <a:solidFill>
                  <a:srgbClr val="002060"/>
                </a:solidFill>
              </a:rPr>
              <a:t>直轄市、縣</a:t>
            </a:r>
            <a:r>
              <a:rPr lang="en-US" altLang="zh-TW" sz="2800" b="1" dirty="0" smtClean="0">
                <a:solidFill>
                  <a:srgbClr val="002060"/>
                </a:solidFill>
              </a:rPr>
              <a:t>(</a:t>
            </a:r>
            <a:r>
              <a:rPr lang="zh-TW" altLang="zh-TW" sz="2800" b="1" dirty="0" smtClean="0">
                <a:solidFill>
                  <a:srgbClr val="002060"/>
                </a:solidFill>
              </a:rPr>
              <a:t>市</a:t>
            </a:r>
            <a:r>
              <a:rPr lang="en-US" altLang="zh-TW" sz="2800" b="1" dirty="0" smtClean="0">
                <a:solidFill>
                  <a:srgbClr val="002060"/>
                </a:solidFill>
              </a:rPr>
              <a:t>)</a:t>
            </a:r>
            <a:r>
              <a:rPr lang="zh-TW" altLang="zh-TW" sz="2800" b="1" dirty="0" smtClean="0">
                <a:solidFill>
                  <a:srgbClr val="002060"/>
                </a:solidFill>
              </a:rPr>
              <a:t>區域計畫</a:t>
            </a:r>
            <a:r>
              <a:rPr lang="zh-TW" altLang="en-US" sz="2800" b="1" dirty="0" smtClean="0">
                <a:solidFill>
                  <a:srgbClr val="002060"/>
                </a:solidFill>
              </a:rPr>
              <a:t>？</a:t>
            </a:r>
            <a:endParaRPr lang="en-US" altLang="zh-TW" sz="2800" b="1" dirty="0" smtClean="0">
              <a:solidFill>
                <a:srgbClr val="002060"/>
              </a:solidFill>
            </a:endParaRPr>
          </a:p>
          <a:p>
            <a:pPr>
              <a:lnSpc>
                <a:spcPts val="3600"/>
              </a:lnSpc>
            </a:pPr>
            <a:r>
              <a:rPr lang="zh-TW" altLang="en-US" sz="2800" b="1" dirty="0" smtClean="0">
                <a:solidFill>
                  <a:srgbClr val="002060"/>
                </a:solidFill>
              </a:rPr>
              <a:t>將國土規劃、開發、建設、保育、保安權力下放給</a:t>
            </a:r>
            <a:r>
              <a:rPr lang="zh-TW" altLang="zh-TW" sz="2800" b="1" dirty="0" smtClean="0">
                <a:solidFill>
                  <a:srgbClr val="002060"/>
                </a:solidFill>
              </a:rPr>
              <a:t>直轄市、縣</a:t>
            </a:r>
            <a:r>
              <a:rPr lang="en-US" altLang="zh-TW" sz="2800" b="1" dirty="0" smtClean="0">
                <a:solidFill>
                  <a:srgbClr val="002060"/>
                </a:solidFill>
              </a:rPr>
              <a:t>(</a:t>
            </a:r>
            <a:r>
              <a:rPr lang="zh-TW" altLang="zh-TW" sz="2800" b="1" dirty="0" smtClean="0">
                <a:solidFill>
                  <a:srgbClr val="002060"/>
                </a:solidFill>
              </a:rPr>
              <a:t>市</a:t>
            </a:r>
            <a:r>
              <a:rPr lang="en-US" altLang="zh-TW" sz="2800" b="1" dirty="0" smtClean="0">
                <a:solidFill>
                  <a:srgbClr val="002060"/>
                </a:solidFill>
              </a:rPr>
              <a:t>)</a:t>
            </a:r>
            <a:r>
              <a:rPr lang="zh-TW" altLang="en-US" sz="2800" b="1" dirty="0" smtClean="0">
                <a:solidFill>
                  <a:srgbClr val="002060"/>
                </a:solidFill>
              </a:rPr>
              <a:t>政府，請鬼抓藥單？保育與保安責任誰來負責？</a:t>
            </a:r>
            <a:endParaRPr lang="en-US" altLang="zh-TW" sz="2800" b="1" dirty="0" smtClean="0">
              <a:solidFill>
                <a:srgbClr val="002060"/>
              </a:solidFill>
            </a:endParaRPr>
          </a:p>
          <a:p>
            <a:pPr>
              <a:lnSpc>
                <a:spcPts val="3600"/>
              </a:lnSpc>
            </a:pPr>
            <a:r>
              <a:rPr lang="zh-TW" altLang="en-US" sz="2800" b="1" dirty="0" smtClean="0">
                <a:solidFill>
                  <a:srgbClr val="002060"/>
                </a:solidFill>
              </a:rPr>
              <a:t>國土計畫體制變革有助於提升國土利用、保育與保安效率，以及提升全民福祉？變革後誰獲利？誰受損？</a:t>
            </a:r>
            <a:endParaRPr lang="en-US" altLang="zh-TW" sz="2800" b="1" dirty="0" smtClean="0">
              <a:solidFill>
                <a:srgbClr val="002060"/>
              </a:solidFill>
            </a:endParaRPr>
          </a:p>
          <a:p>
            <a:pPr>
              <a:lnSpc>
                <a:spcPts val="3300"/>
              </a:lnSpc>
            </a:pPr>
            <a:endParaRPr lang="zh-TW" altLang="en-US" b="1" dirty="0">
              <a:solidFill>
                <a:srgbClr val="00206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3772" y="76200"/>
            <a:ext cx="11665296" cy="976536"/>
          </a:xfrm>
        </p:spPr>
        <p:txBody>
          <a:bodyPr/>
          <a:lstStyle/>
          <a:p>
            <a:pPr algn="ctr"/>
            <a:r>
              <a:rPr lang="zh-TW" altLang="en-US" b="1" dirty="0" smtClean="0">
                <a:solidFill>
                  <a:srgbClr val="C00000"/>
                </a:solidFill>
              </a:rPr>
              <a:t>空間計畫與部門計畫之競合與衝突</a:t>
            </a:r>
            <a:endParaRPr lang="zh-TW" altLang="en-US" b="1" dirty="0">
              <a:solidFill>
                <a:srgbClr val="C00000"/>
              </a:solidFill>
            </a:endParaRPr>
          </a:p>
        </p:txBody>
      </p:sp>
      <p:sp>
        <p:nvSpPr>
          <p:cNvPr id="3" name="內容版面配置區 2"/>
          <p:cNvSpPr>
            <a:spLocks noGrp="1"/>
          </p:cNvSpPr>
          <p:nvPr>
            <p:ph idx="1"/>
          </p:nvPr>
        </p:nvSpPr>
        <p:spPr>
          <a:xfrm>
            <a:off x="261763" y="980728"/>
            <a:ext cx="11665297" cy="5877272"/>
          </a:xfrm>
        </p:spPr>
        <p:txBody>
          <a:bodyPr/>
          <a:lstStyle/>
          <a:p>
            <a:pPr>
              <a:lnSpc>
                <a:spcPts val="3500"/>
              </a:lnSpc>
              <a:buFont typeface="Wingdings" pitchFamily="2" charset="2"/>
              <a:buChar char="Ø"/>
            </a:pPr>
            <a:r>
              <a:rPr lang="zh-TW" altLang="en-US" b="1" dirty="0" smtClean="0">
                <a:solidFill>
                  <a:srgbClr val="002060"/>
                </a:solidFill>
              </a:rPr>
              <a:t>國土空間計畫體制變革後，</a:t>
            </a:r>
            <a:r>
              <a:rPr lang="zh-TW" altLang="zh-TW" b="1" dirty="0" smtClean="0">
                <a:solidFill>
                  <a:srgbClr val="002060"/>
                </a:solidFill>
              </a:rPr>
              <a:t>都會區域</a:t>
            </a:r>
            <a:r>
              <a:rPr lang="zh-TW" altLang="en-US" b="1" dirty="0" smtClean="0">
                <a:solidFill>
                  <a:srgbClr val="002060"/>
                </a:solidFill>
              </a:rPr>
              <a:t>與</a:t>
            </a:r>
            <a:r>
              <a:rPr lang="zh-TW" altLang="zh-TW" b="1" dirty="0" smtClean="0">
                <a:solidFill>
                  <a:srgbClr val="002060"/>
                </a:solidFill>
              </a:rPr>
              <a:t>部門計畫涉及土地使用及空間區位者則由「全國區域計畫」加以整合</a:t>
            </a:r>
            <a:r>
              <a:rPr lang="zh-TW" altLang="en-US" b="1" dirty="0" smtClean="0">
                <a:solidFill>
                  <a:srgbClr val="002060"/>
                </a:solidFill>
              </a:rPr>
              <a:t>擬訂「特定區域計畫」 ，納入「全國區域計畫」以指導直轄市及縣市區域計畫，謀求</a:t>
            </a:r>
            <a:r>
              <a:rPr lang="zh-TW" altLang="zh-TW" b="1" dirty="0" smtClean="0">
                <a:solidFill>
                  <a:srgbClr val="002060"/>
                </a:solidFill>
              </a:rPr>
              <a:t>土地有秩序發展。</a:t>
            </a:r>
            <a:endParaRPr lang="en-US" altLang="zh-TW" b="1" dirty="0" smtClean="0">
              <a:solidFill>
                <a:srgbClr val="002060"/>
              </a:solidFill>
            </a:endParaRPr>
          </a:p>
          <a:p>
            <a:pPr>
              <a:lnSpc>
                <a:spcPts val="3500"/>
              </a:lnSpc>
              <a:buFont typeface="Wingdings" pitchFamily="2" charset="2"/>
              <a:buChar char="Ø"/>
            </a:pPr>
            <a:r>
              <a:rPr lang="zh-TW" altLang="en-US" b="1" dirty="0" smtClean="0">
                <a:solidFill>
                  <a:srgbClr val="C00000"/>
                </a:solidFill>
              </a:rPr>
              <a:t>魔鬼：</a:t>
            </a:r>
            <a:endParaRPr lang="en-US" altLang="zh-TW" b="1" dirty="0" smtClean="0">
              <a:solidFill>
                <a:srgbClr val="C00000"/>
              </a:solidFill>
            </a:endParaRPr>
          </a:p>
          <a:p>
            <a:pPr>
              <a:lnSpc>
                <a:spcPts val="3500"/>
              </a:lnSpc>
            </a:pPr>
            <a:r>
              <a:rPr lang="zh-TW" altLang="zh-TW" b="1" dirty="0" smtClean="0">
                <a:solidFill>
                  <a:srgbClr val="C00000"/>
                </a:solidFill>
              </a:rPr>
              <a:t>都會區域</a:t>
            </a:r>
            <a:r>
              <a:rPr lang="zh-TW" altLang="en-US" b="1" dirty="0" smtClean="0">
                <a:solidFill>
                  <a:srgbClr val="C00000"/>
                </a:solidFill>
              </a:rPr>
              <a:t>計畫是跨域計畫，誰是計畫主管機關或推動機構？過去五花八門之跨域會報、跨域合作平台有功用嗎？</a:t>
            </a:r>
            <a:endParaRPr lang="en-US" altLang="zh-TW" b="1" dirty="0" smtClean="0">
              <a:solidFill>
                <a:srgbClr val="C00000"/>
              </a:solidFill>
            </a:endParaRPr>
          </a:p>
          <a:p>
            <a:pPr>
              <a:lnSpc>
                <a:spcPts val="3500"/>
              </a:lnSpc>
            </a:pPr>
            <a:r>
              <a:rPr lang="zh-TW" altLang="en-US" b="1" dirty="0" smtClean="0">
                <a:solidFill>
                  <a:srgbClr val="C00000"/>
                </a:solidFill>
              </a:rPr>
              <a:t>依各目的事業法令所擬訂之各</a:t>
            </a:r>
            <a:r>
              <a:rPr lang="zh-TW" altLang="zh-TW" b="1" dirty="0" smtClean="0">
                <a:solidFill>
                  <a:srgbClr val="C00000"/>
                </a:solidFill>
              </a:rPr>
              <a:t>部門計畫</a:t>
            </a:r>
            <a:r>
              <a:rPr lang="zh-TW" altLang="en-US" b="1" dirty="0" smtClean="0">
                <a:solidFill>
                  <a:srgbClr val="C00000"/>
                </a:solidFill>
              </a:rPr>
              <a:t>或目的事業計畫，其位階與依區域計畫法擬訂之全國區域計畫平行，</a:t>
            </a:r>
            <a:r>
              <a:rPr lang="zh-TW" altLang="zh-TW" b="1" dirty="0" smtClean="0">
                <a:solidFill>
                  <a:srgbClr val="C00000"/>
                </a:solidFill>
              </a:rPr>
              <a:t> 「全國區域計畫」</a:t>
            </a:r>
            <a:r>
              <a:rPr lang="zh-TW" altLang="en-US" b="1" dirty="0" smtClean="0">
                <a:solidFill>
                  <a:srgbClr val="C00000"/>
                </a:solidFill>
              </a:rPr>
              <a:t>憑什麼可以整合與協調部門計畫或目的事業計畫？</a:t>
            </a:r>
            <a:r>
              <a:rPr lang="zh-TW" altLang="zh-TW" b="1" dirty="0" smtClean="0">
                <a:solidFill>
                  <a:srgbClr val="C00000"/>
                </a:solidFill>
              </a:rPr>
              <a:t>全國區域計畫</a:t>
            </a:r>
            <a:r>
              <a:rPr lang="zh-TW" altLang="en-US" b="1" dirty="0" smtClean="0">
                <a:solidFill>
                  <a:srgbClr val="C00000"/>
                </a:solidFill>
              </a:rPr>
              <a:t>充其量只能彙整部門計畫或目的事業計畫，部門計畫或目的事業計畫仍一如過去凌駕區域空間計畫。</a:t>
            </a:r>
            <a:endParaRPr lang="en-US" altLang="zh-TW" b="1" dirty="0" smtClean="0">
              <a:solidFill>
                <a:srgbClr val="C00000"/>
              </a:solidFill>
            </a:endParaRPr>
          </a:p>
          <a:p>
            <a:pPr>
              <a:lnSpc>
                <a:spcPts val="3500"/>
              </a:lnSpc>
            </a:pPr>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7788" y="76200"/>
            <a:ext cx="10796875" cy="976536"/>
          </a:xfrm>
        </p:spPr>
        <p:txBody>
          <a:bodyPr>
            <a:normAutofit fontScale="90000"/>
          </a:bodyPr>
          <a:lstStyle/>
          <a:p>
            <a:pPr algn="ctr"/>
            <a:r>
              <a:rPr lang="en-US" altLang="zh-TW" b="1" dirty="0" smtClean="0">
                <a:solidFill>
                  <a:srgbClr val="C00000"/>
                </a:solidFill>
              </a:rPr>
              <a:t/>
            </a:r>
            <a:br>
              <a:rPr lang="en-US" altLang="zh-TW" b="1" dirty="0" smtClean="0">
                <a:solidFill>
                  <a:srgbClr val="C00000"/>
                </a:solidFill>
              </a:rPr>
            </a:br>
            <a:r>
              <a:rPr lang="en-US" altLang="zh-TW" b="1" dirty="0" smtClean="0">
                <a:solidFill>
                  <a:srgbClr val="C00000"/>
                </a:solidFill>
              </a:rPr>
              <a:t/>
            </a:r>
            <a:br>
              <a:rPr lang="en-US" altLang="zh-TW" b="1" dirty="0" smtClean="0">
                <a:solidFill>
                  <a:srgbClr val="C00000"/>
                </a:solidFill>
              </a:rPr>
            </a:br>
            <a:r>
              <a:rPr lang="en-US" altLang="zh-TW" b="1" dirty="0" smtClean="0">
                <a:solidFill>
                  <a:srgbClr val="C00000"/>
                </a:solidFill>
              </a:rPr>
              <a:t/>
            </a:r>
            <a:br>
              <a:rPr lang="en-US" altLang="zh-TW" b="1" dirty="0" smtClean="0">
                <a:solidFill>
                  <a:srgbClr val="C00000"/>
                </a:solidFill>
              </a:rPr>
            </a:br>
            <a:r>
              <a:rPr lang="zh-TW" altLang="en-US" b="1" dirty="0" smtClean="0"/>
              <a:t/>
            </a:r>
            <a:br>
              <a:rPr lang="zh-TW" altLang="en-US" b="1" dirty="0" smtClean="0"/>
            </a:br>
            <a:endParaRPr lang="zh-TW" altLang="en-US" b="1" dirty="0">
              <a:solidFill>
                <a:srgbClr val="C00000"/>
              </a:solidFill>
            </a:endParaRPr>
          </a:p>
        </p:txBody>
      </p:sp>
      <p:sp>
        <p:nvSpPr>
          <p:cNvPr id="3" name="內容版面配置區 2"/>
          <p:cNvSpPr>
            <a:spLocks noGrp="1"/>
          </p:cNvSpPr>
          <p:nvPr>
            <p:ph idx="1"/>
          </p:nvPr>
        </p:nvSpPr>
        <p:spPr>
          <a:xfrm>
            <a:off x="405780" y="692696"/>
            <a:ext cx="11593288" cy="6165304"/>
          </a:xfrm>
        </p:spPr>
        <p:txBody>
          <a:bodyPr>
            <a:normAutofit/>
          </a:bodyPr>
          <a:lstStyle/>
          <a:p>
            <a:pPr>
              <a:lnSpc>
                <a:spcPts val="3500"/>
              </a:lnSpc>
              <a:buFont typeface="Wingdings" pitchFamily="2" charset="2"/>
              <a:buChar char="Ø"/>
            </a:pPr>
            <a:r>
              <a:rPr lang="zh-TW" altLang="en-US" b="1" dirty="0" smtClean="0">
                <a:solidFill>
                  <a:srgbClr val="002060"/>
                </a:solidFill>
              </a:rPr>
              <a:t>變革後之</a:t>
            </a:r>
            <a:r>
              <a:rPr lang="zh-TW" altLang="zh-TW" b="1" dirty="0" smtClean="0">
                <a:solidFill>
                  <a:srgbClr val="002060"/>
                </a:solidFill>
              </a:rPr>
              <a:t>國土計畫體制將涉及需要跨域治理部分，</a:t>
            </a:r>
            <a:r>
              <a:rPr lang="zh-TW" altLang="en-US" b="1" dirty="0" smtClean="0">
                <a:solidFill>
                  <a:srgbClr val="002060"/>
                </a:solidFill>
              </a:rPr>
              <a:t>如：</a:t>
            </a:r>
            <a:r>
              <a:rPr lang="zh-TW" altLang="zh-TW" b="1" dirty="0" smtClean="0">
                <a:solidFill>
                  <a:srgbClr val="002060"/>
                </a:solidFill>
              </a:rPr>
              <a:t>都會區特定區域計畫與其他特定區域計畫（如：河川流域、水庫集水區或原住民族土地等特定區域計畫等）改以「特定區域計畫」取代過去之「區域計畫」</a:t>
            </a:r>
            <a:r>
              <a:rPr lang="zh-TW" altLang="en-US" b="1" dirty="0" smtClean="0">
                <a:solidFill>
                  <a:srgbClr val="002060"/>
                </a:solidFill>
              </a:rPr>
              <a:t>。</a:t>
            </a:r>
            <a:endParaRPr lang="zh-TW" altLang="zh-TW" b="1" dirty="0" smtClean="0">
              <a:solidFill>
                <a:srgbClr val="002060"/>
              </a:solidFill>
            </a:endParaRPr>
          </a:p>
          <a:p>
            <a:pPr>
              <a:lnSpc>
                <a:spcPts val="3500"/>
              </a:lnSpc>
              <a:buFont typeface="Wingdings" pitchFamily="2" charset="2"/>
              <a:buChar char="Ø"/>
            </a:pPr>
            <a:r>
              <a:rPr lang="zh-TW" altLang="en-US" dirty="0" smtClean="0">
                <a:solidFill>
                  <a:srgbClr val="C00000"/>
                </a:solidFill>
              </a:rPr>
              <a:t>魔鬼：</a:t>
            </a:r>
            <a:endParaRPr lang="en-US" altLang="zh-TW" dirty="0" smtClean="0">
              <a:solidFill>
                <a:srgbClr val="C00000"/>
              </a:solidFill>
            </a:endParaRPr>
          </a:p>
          <a:p>
            <a:pPr>
              <a:lnSpc>
                <a:spcPts val="3500"/>
              </a:lnSpc>
            </a:pPr>
            <a:r>
              <a:rPr lang="zh-TW" altLang="zh-TW" dirty="0" smtClean="0">
                <a:solidFill>
                  <a:srgbClr val="C00000"/>
                </a:solidFill>
              </a:rPr>
              <a:t>形式上已顧及跨域（跨直轄市、縣（市））以及跨部門之實質發展與治理問題，但是，實質上</a:t>
            </a:r>
            <a:r>
              <a:rPr lang="zh-TW" altLang="en-US" dirty="0" smtClean="0">
                <a:solidFill>
                  <a:srgbClr val="C00000"/>
                </a:solidFill>
              </a:rPr>
              <a:t>很</a:t>
            </a:r>
            <a:r>
              <a:rPr lang="zh-TW" altLang="zh-TW" dirty="0" smtClean="0">
                <a:solidFill>
                  <a:srgbClr val="C00000"/>
                </a:solidFill>
              </a:rPr>
              <a:t>難</a:t>
            </a:r>
            <a:r>
              <a:rPr lang="zh-TW" altLang="en-US" dirty="0" smtClean="0">
                <a:solidFill>
                  <a:srgbClr val="C00000"/>
                </a:solidFill>
              </a:rPr>
              <a:t>擺脫過去：管理區域重疊、事權不一、多頭馬車、無效治理</a:t>
            </a:r>
            <a:r>
              <a:rPr lang="zh-TW" altLang="zh-TW" dirty="0" smtClean="0">
                <a:solidFill>
                  <a:srgbClr val="C00000"/>
                </a:solidFill>
              </a:rPr>
              <a:t>之</a:t>
            </a:r>
            <a:r>
              <a:rPr lang="zh-TW" altLang="en-US" dirty="0" smtClean="0">
                <a:solidFill>
                  <a:srgbClr val="C00000"/>
                </a:solidFill>
              </a:rPr>
              <a:t>困境</a:t>
            </a:r>
            <a:r>
              <a:rPr lang="zh-TW" altLang="zh-TW" dirty="0" smtClean="0">
                <a:solidFill>
                  <a:srgbClr val="C00000"/>
                </a:solidFill>
              </a:rPr>
              <a:t>。</a:t>
            </a:r>
          </a:p>
          <a:p>
            <a:pPr>
              <a:lnSpc>
                <a:spcPts val="3500"/>
              </a:lnSpc>
            </a:pPr>
            <a:r>
              <a:rPr lang="zh-TW" altLang="zh-TW" dirty="0" smtClean="0">
                <a:solidFill>
                  <a:srgbClr val="C00000"/>
                </a:solidFill>
              </a:rPr>
              <a:t>在全國區域計畫之下，將有</a:t>
            </a:r>
            <a:r>
              <a:rPr lang="en-US" altLang="zh-TW" dirty="0" smtClean="0">
                <a:solidFill>
                  <a:srgbClr val="C00000"/>
                </a:solidFill>
              </a:rPr>
              <a:t>22</a:t>
            </a:r>
            <a:r>
              <a:rPr lang="zh-TW" altLang="zh-TW" dirty="0" smtClean="0">
                <a:solidFill>
                  <a:srgbClr val="C00000"/>
                </a:solidFill>
              </a:rPr>
              <a:t>個區域計畫、若干個跨域都會特定區域計畫、</a:t>
            </a:r>
            <a:r>
              <a:rPr lang="zh-TW" altLang="en-US" dirty="0" smtClean="0">
                <a:solidFill>
                  <a:srgbClr val="C00000"/>
                </a:solidFill>
              </a:rPr>
              <a:t>多</a:t>
            </a:r>
            <a:r>
              <a:rPr lang="zh-TW" altLang="zh-TW" dirty="0" smtClean="0">
                <a:solidFill>
                  <a:srgbClr val="C00000"/>
                </a:solidFill>
              </a:rPr>
              <a:t>個河川流域或水庫集水區特定區域計畫、若干個原住民族特定區域計畫、以及若干個海岸與海洋特定區域計畫、或甚至若干個離島特定區域計畫等。</a:t>
            </a:r>
            <a:r>
              <a:rPr lang="zh-TW" altLang="en-US" dirty="0" smtClean="0">
                <a:solidFill>
                  <a:srgbClr val="C00000"/>
                </a:solidFill>
              </a:rPr>
              <a:t>此</a:t>
            </a:r>
            <a:r>
              <a:rPr lang="zh-TW" altLang="zh-TW" dirty="0" smtClean="0">
                <a:solidFill>
                  <a:srgbClr val="C00000"/>
                </a:solidFill>
              </a:rPr>
              <a:t>不僅沒有減輕過去所面對之跨域與跨部門競合或甚至衝突問題，且反而會更提高跨域與跨部門資源整合、協調、以及治理之複雜性與困難度。</a:t>
            </a:r>
          </a:p>
          <a:p>
            <a:pPr>
              <a:lnSpc>
                <a:spcPts val="3500"/>
              </a:lnSpc>
            </a:pPr>
            <a:endParaRPr lang="zh-TW" altLang="en-US" b="1" dirty="0">
              <a:solidFill>
                <a:srgbClr val="002060"/>
              </a:solidFill>
            </a:endParaRPr>
          </a:p>
        </p:txBody>
      </p:sp>
      <p:sp>
        <p:nvSpPr>
          <p:cNvPr id="4" name="矩形 3"/>
          <p:cNvSpPr/>
          <p:nvPr/>
        </p:nvSpPr>
        <p:spPr>
          <a:xfrm>
            <a:off x="1413892" y="0"/>
            <a:ext cx="7632848" cy="646331"/>
          </a:xfrm>
          <a:prstGeom prst="rect">
            <a:avLst/>
          </a:prstGeom>
        </p:spPr>
        <p:txBody>
          <a:bodyPr wrap="square">
            <a:spAutoFit/>
          </a:bodyPr>
          <a:lstStyle/>
          <a:p>
            <a:pPr algn="ctr"/>
            <a:r>
              <a:rPr lang="zh-TW" altLang="en-US" sz="3600" b="1" dirty="0" smtClean="0">
                <a:solidFill>
                  <a:srgbClr val="C00000"/>
                </a:solidFill>
              </a:rPr>
              <a:t>跨域治理問題治絲益棼</a:t>
            </a:r>
            <a:endParaRPr lang="zh-TW" altLang="en-US" sz="3600" dirty="0">
              <a:solidFill>
                <a:srgbClr val="C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9756" y="76200"/>
            <a:ext cx="11999069" cy="616496"/>
          </a:xfrm>
        </p:spPr>
        <p:txBody>
          <a:bodyPr>
            <a:normAutofit/>
          </a:bodyPr>
          <a:lstStyle/>
          <a:p>
            <a:pPr algn="ctr"/>
            <a:r>
              <a:rPr lang="zh-TW" altLang="en-US" sz="3600" b="1" dirty="0" smtClean="0">
                <a:solidFill>
                  <a:srgbClr val="C00000"/>
                </a:solidFill>
              </a:rPr>
              <a:t>全面鬆綁：開發是常態、保育是例外</a:t>
            </a:r>
            <a:endParaRPr lang="zh-TW" altLang="en-US" sz="3600" b="1" dirty="0">
              <a:solidFill>
                <a:srgbClr val="C00000"/>
              </a:solidFill>
            </a:endParaRPr>
          </a:p>
        </p:txBody>
      </p:sp>
      <p:sp>
        <p:nvSpPr>
          <p:cNvPr id="3" name="內容版面配置區 2"/>
          <p:cNvSpPr>
            <a:spLocks noGrp="1"/>
          </p:cNvSpPr>
          <p:nvPr>
            <p:ph idx="1"/>
          </p:nvPr>
        </p:nvSpPr>
        <p:spPr>
          <a:xfrm>
            <a:off x="333772" y="764704"/>
            <a:ext cx="12025336" cy="6093296"/>
          </a:xfrm>
        </p:spPr>
        <p:txBody>
          <a:bodyPr>
            <a:normAutofit fontScale="92500"/>
          </a:bodyPr>
          <a:lstStyle/>
          <a:p>
            <a:pPr>
              <a:lnSpc>
                <a:spcPts val="3400"/>
              </a:lnSpc>
              <a:buFont typeface="Wingdings" pitchFamily="2" charset="2"/>
              <a:buChar char="Ø"/>
            </a:pPr>
            <a:r>
              <a:rPr lang="zh-TW" altLang="zh-TW" b="1" dirty="0" smtClean="0">
                <a:solidFill>
                  <a:srgbClr val="002060"/>
                </a:solidFill>
              </a:rPr>
              <a:t>將現行「限制發展地區」及「條件發展地區」整併為「環境敏感地區」，除避免直接限縮人民權利義務關係外，並依災害、生態、資源及景觀之不同性質，按其環境敏感程度研擬土地使用管制原則。</a:t>
            </a:r>
            <a:endParaRPr lang="en-US" altLang="zh-TW" b="1" dirty="0" smtClean="0">
              <a:solidFill>
                <a:srgbClr val="002060"/>
              </a:solidFill>
            </a:endParaRPr>
          </a:p>
          <a:p>
            <a:pPr>
              <a:lnSpc>
                <a:spcPts val="3400"/>
              </a:lnSpc>
              <a:buFont typeface="Wingdings" pitchFamily="2" charset="2"/>
              <a:buChar char="Ø"/>
            </a:pPr>
            <a:r>
              <a:rPr lang="zh-TW" altLang="en-US" b="1" dirty="0" smtClean="0">
                <a:solidFill>
                  <a:srgbClr val="C00000"/>
                </a:solidFill>
              </a:rPr>
              <a:t>魔鬼：</a:t>
            </a:r>
            <a:endParaRPr lang="zh-TW" altLang="zh-TW" b="1" dirty="0" smtClean="0">
              <a:solidFill>
                <a:srgbClr val="C00000"/>
              </a:solidFill>
            </a:endParaRPr>
          </a:p>
          <a:p>
            <a:pPr>
              <a:lnSpc>
                <a:spcPts val="3400"/>
              </a:lnSpc>
            </a:pPr>
            <a:r>
              <a:rPr lang="zh-TW" altLang="en-US" b="1" dirty="0" smtClean="0">
                <a:solidFill>
                  <a:srgbClr val="C00000"/>
                </a:solidFill>
              </a:rPr>
              <a:t> 為</a:t>
            </a:r>
            <a:r>
              <a:rPr lang="zh-TW" altLang="zh-TW" b="1" dirty="0" smtClean="0">
                <a:solidFill>
                  <a:srgbClr val="C00000"/>
                </a:solidFill>
              </a:rPr>
              <a:t>避免直接限縮人民權利義務關係</a:t>
            </a:r>
            <a:r>
              <a:rPr lang="zh-TW" altLang="en-US" b="1" dirty="0" smtClean="0">
                <a:solidFill>
                  <a:srgbClr val="C00000"/>
                </a:solidFill>
              </a:rPr>
              <a:t>，全面鬆綁原</a:t>
            </a:r>
            <a:r>
              <a:rPr lang="zh-TW" altLang="zh-TW" b="1" dirty="0" smtClean="0">
                <a:solidFill>
                  <a:srgbClr val="C00000"/>
                </a:solidFill>
              </a:rPr>
              <a:t>「限制發展地區」及「條件發展地區」</a:t>
            </a:r>
            <a:r>
              <a:rPr lang="zh-TW" altLang="en-US" b="1" dirty="0" smtClean="0">
                <a:solidFill>
                  <a:srgbClr val="C00000"/>
                </a:solidFill>
              </a:rPr>
              <a:t>之土地開發限制，此對台灣國土保育與保安將會是一場災難。</a:t>
            </a:r>
            <a:endParaRPr lang="en-US" altLang="zh-TW" b="1" dirty="0" smtClean="0">
              <a:solidFill>
                <a:srgbClr val="C00000"/>
              </a:solidFill>
            </a:endParaRPr>
          </a:p>
          <a:p>
            <a:pPr>
              <a:lnSpc>
                <a:spcPts val="3400"/>
              </a:lnSpc>
            </a:pPr>
            <a:r>
              <a:rPr lang="zh-TW" altLang="en-US" b="1" dirty="0" smtClean="0">
                <a:solidFill>
                  <a:srgbClr val="C00000"/>
                </a:solidFill>
              </a:rPr>
              <a:t>將</a:t>
            </a:r>
            <a:r>
              <a:rPr lang="zh-TW" altLang="zh-TW" b="1" dirty="0" smtClean="0">
                <a:solidFill>
                  <a:srgbClr val="C00000"/>
                </a:solidFill>
              </a:rPr>
              <a:t>「限制發展地區」及「條件發展地區」整併為「環境敏感地區」</a:t>
            </a:r>
            <a:r>
              <a:rPr lang="zh-TW" altLang="en-US" b="1" dirty="0" smtClean="0">
                <a:solidFill>
                  <a:srgbClr val="C00000"/>
                </a:solidFill>
              </a:rPr>
              <a:t>後，</a:t>
            </a:r>
            <a:r>
              <a:rPr lang="x-none" altLang="zh-TW" b="1" dirty="0" smtClean="0">
                <a:solidFill>
                  <a:srgbClr val="C00000"/>
                </a:solidFill>
              </a:rPr>
              <a:t>環境敏感地區</a:t>
            </a:r>
            <a:r>
              <a:rPr lang="zh-TW" altLang="en-US" b="1" dirty="0" smtClean="0">
                <a:solidFill>
                  <a:srgbClr val="C00000"/>
                </a:solidFill>
              </a:rPr>
              <a:t>主要包括各目的事業主管機關基於保育與保安目的而劃設，各目的事業主管機關如果因法令鬆綁（如水保法修訂）或是不敢依法劃設（如飲用水源保護區），則會造成國土保育與保安漏洞。再者，</a:t>
            </a:r>
            <a:r>
              <a:rPr lang="x-none" altLang="zh-TW" b="1" dirty="0" smtClean="0">
                <a:solidFill>
                  <a:srgbClr val="C00000"/>
                </a:solidFill>
              </a:rPr>
              <a:t> </a:t>
            </a:r>
            <a:r>
              <a:rPr lang="zh-TW" altLang="en-US" b="1" dirty="0" smtClean="0">
                <a:solidFill>
                  <a:srgbClr val="C00000"/>
                </a:solidFill>
              </a:rPr>
              <a:t>全國區域計畫對於環境敏感地區僅訂定土地使用指導原則，而不明訂限制土地開發行為，例如</a:t>
            </a:r>
            <a:r>
              <a:rPr lang="en-US" altLang="zh-TW" b="1" dirty="0" smtClean="0">
                <a:solidFill>
                  <a:srgbClr val="C00000"/>
                </a:solidFill>
              </a:rPr>
              <a:t>:</a:t>
            </a:r>
            <a:r>
              <a:rPr lang="zh-TW" altLang="en-US" b="1" dirty="0" smtClean="0">
                <a:solidFill>
                  <a:srgbClr val="C00000"/>
                </a:solidFill>
              </a:rPr>
              <a:t>於於第一級環境敏感地區亦僅規定</a:t>
            </a:r>
            <a:r>
              <a:rPr lang="zh-TW" altLang="zh-TW" b="1" dirty="0" smtClean="0">
                <a:solidFill>
                  <a:srgbClr val="C00000"/>
                </a:solidFill>
              </a:rPr>
              <a:t>應避免作非保育目的之發展及任何開發行為。</a:t>
            </a:r>
            <a:r>
              <a:rPr lang="zh-TW" altLang="en-US" b="1" dirty="0" smtClean="0">
                <a:solidFill>
                  <a:srgbClr val="C00000"/>
                </a:solidFill>
              </a:rPr>
              <a:t>此將造成未來台灣國土之開發是常態，保育與保安是例外之困境。   </a:t>
            </a:r>
            <a:endParaRPr lang="zh-TW" altLang="en-US" b="1" dirty="0">
              <a:solidFill>
                <a:srgbClr val="C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904528"/>
          </a:xfrm>
        </p:spPr>
        <p:txBody>
          <a:bodyPr>
            <a:normAutofit fontScale="90000"/>
          </a:bodyPr>
          <a:lstStyle/>
          <a:p>
            <a:r>
              <a:rPr lang="en-US" altLang="zh-TW" dirty="0" smtClean="0">
                <a:solidFill>
                  <a:srgbClr val="C00000"/>
                </a:solidFill>
              </a:rPr>
              <a:t/>
            </a:r>
            <a:br>
              <a:rPr lang="en-US" altLang="zh-TW" dirty="0" smtClean="0">
                <a:solidFill>
                  <a:srgbClr val="C00000"/>
                </a:solidFill>
              </a:rPr>
            </a:br>
            <a:r>
              <a:rPr lang="zh-TW" altLang="en-US" b="1" dirty="0" smtClean="0">
                <a:solidFill>
                  <a:srgbClr val="C00000"/>
                </a:solidFill>
              </a:rPr>
              <a:t>建立計畫指導使用機制及簡化審議流程</a:t>
            </a:r>
            <a:r>
              <a:rPr lang="en-US" altLang="zh-TW" b="1" dirty="0" smtClean="0">
                <a:solidFill>
                  <a:srgbClr val="C00000"/>
                </a:solidFill>
              </a:rPr>
              <a:t>(1)</a:t>
            </a:r>
            <a:endParaRPr lang="zh-TW" altLang="en-US" b="1" dirty="0">
              <a:solidFill>
                <a:srgbClr val="C00000"/>
              </a:solidFill>
            </a:endParaRPr>
          </a:p>
        </p:txBody>
      </p:sp>
      <p:sp>
        <p:nvSpPr>
          <p:cNvPr id="3" name="內容版面配置區 2"/>
          <p:cNvSpPr>
            <a:spLocks noGrp="1"/>
          </p:cNvSpPr>
          <p:nvPr>
            <p:ph idx="1"/>
          </p:nvPr>
        </p:nvSpPr>
        <p:spPr>
          <a:xfrm>
            <a:off x="405780" y="1196752"/>
            <a:ext cx="11593288" cy="5472608"/>
          </a:xfrm>
        </p:spPr>
        <p:txBody>
          <a:bodyPr>
            <a:normAutofit/>
          </a:bodyPr>
          <a:lstStyle/>
          <a:p>
            <a:pPr>
              <a:lnSpc>
                <a:spcPts val="3800"/>
              </a:lnSpc>
              <a:buFont typeface="Wingdings" pitchFamily="2" charset="2"/>
              <a:buChar char="Ø"/>
            </a:pPr>
            <a:r>
              <a:rPr lang="zh-TW" altLang="zh-TW" b="1" dirty="0" smtClean="0"/>
              <a:t>研訂新訂或擴大都市計畫總量、區位、機能、規模之指導原則，未來直轄市、縣</a:t>
            </a:r>
            <a:r>
              <a:rPr lang="zh-TW" altLang="en-US" b="1" dirty="0" smtClean="0"/>
              <a:t>  </a:t>
            </a:r>
            <a:r>
              <a:rPr lang="en-US" altLang="zh-TW" b="1" dirty="0" smtClean="0"/>
              <a:t>(</a:t>
            </a:r>
            <a:r>
              <a:rPr lang="zh-TW" altLang="zh-TW" b="1" dirty="0" smtClean="0"/>
              <a:t>市</a:t>
            </a:r>
            <a:r>
              <a:rPr lang="en-US" altLang="zh-TW" b="1" dirty="0" smtClean="0"/>
              <a:t>)</a:t>
            </a:r>
            <a:r>
              <a:rPr lang="zh-TW" altLang="zh-TW" b="1" dirty="0" smtClean="0"/>
              <a:t>區</a:t>
            </a:r>
            <a:r>
              <a:rPr lang="zh-TW" altLang="en-US" b="1" dirty="0" smtClean="0"/>
              <a:t> </a:t>
            </a:r>
            <a:r>
              <a:rPr lang="zh-TW" altLang="zh-TW" b="1" dirty="0" smtClean="0"/>
              <a:t>域計畫內應訂定全市</a:t>
            </a:r>
            <a:r>
              <a:rPr lang="en-US" altLang="zh-TW" b="1" dirty="0" smtClean="0"/>
              <a:t>(</a:t>
            </a:r>
            <a:r>
              <a:rPr lang="zh-TW" altLang="zh-TW" b="1" dirty="0" smtClean="0"/>
              <a:t>縣</a:t>
            </a:r>
            <a:r>
              <a:rPr lang="en-US" altLang="zh-TW" b="1" dirty="0" smtClean="0"/>
              <a:t>)</a:t>
            </a:r>
            <a:r>
              <a:rPr lang="zh-TW" altLang="zh-TW" b="1" dirty="0" smtClean="0"/>
              <a:t>之新訂或擴大都市計畫之區位、規模及機能</a:t>
            </a:r>
            <a:r>
              <a:rPr lang="zh-TW" altLang="en-US" b="1" dirty="0" smtClean="0"/>
              <a:t>。</a:t>
            </a:r>
            <a:endParaRPr lang="en-US" altLang="zh-TW" b="1" dirty="0" smtClean="0"/>
          </a:p>
          <a:p>
            <a:pPr>
              <a:lnSpc>
                <a:spcPts val="3800"/>
              </a:lnSpc>
              <a:buFont typeface="Wingdings" pitchFamily="2" charset="2"/>
              <a:buChar char="Ø"/>
            </a:pPr>
            <a:r>
              <a:rPr lang="zh-TW" altLang="en-US" b="1" dirty="0" smtClean="0"/>
              <a:t>魔鬼：</a:t>
            </a:r>
            <a:endParaRPr lang="en-US" altLang="zh-TW" b="1" dirty="0" smtClean="0"/>
          </a:p>
          <a:p>
            <a:pPr>
              <a:lnSpc>
                <a:spcPts val="3800"/>
              </a:lnSpc>
            </a:pPr>
            <a:r>
              <a:rPr lang="zh-TW" altLang="zh-TW" b="1" dirty="0" smtClean="0">
                <a:solidFill>
                  <a:srgbClr val="C00000"/>
                </a:solidFill>
              </a:rPr>
              <a:t>目前實施都市計畫地區計</a:t>
            </a:r>
            <a:r>
              <a:rPr lang="en-US" altLang="zh-TW" b="1" dirty="0" smtClean="0">
                <a:solidFill>
                  <a:srgbClr val="C00000"/>
                </a:solidFill>
              </a:rPr>
              <a:t>438</a:t>
            </a:r>
            <a:r>
              <a:rPr lang="zh-TW" altLang="zh-TW" b="1" dirty="0" smtClean="0">
                <a:solidFill>
                  <a:srgbClr val="C00000"/>
                </a:solidFill>
              </a:rPr>
              <a:t>處，計畫面積</a:t>
            </a:r>
            <a:r>
              <a:rPr lang="en-US" altLang="zh-TW" b="1" dirty="0" smtClean="0">
                <a:solidFill>
                  <a:srgbClr val="C00000"/>
                </a:solidFill>
              </a:rPr>
              <a:t>4,759</a:t>
            </a:r>
            <a:r>
              <a:rPr lang="zh-TW" altLang="zh-TW" b="1" dirty="0" smtClean="0">
                <a:solidFill>
                  <a:srgbClr val="C00000"/>
                </a:solidFill>
              </a:rPr>
              <a:t>平方公里，約佔全國面積之</a:t>
            </a:r>
            <a:r>
              <a:rPr lang="en-US" altLang="zh-TW" b="1" dirty="0" smtClean="0">
                <a:solidFill>
                  <a:srgbClr val="C00000"/>
                </a:solidFill>
              </a:rPr>
              <a:t>13.2% </a:t>
            </a:r>
            <a:r>
              <a:rPr lang="zh-TW" altLang="en-US" b="1" dirty="0" smtClean="0">
                <a:solidFill>
                  <a:srgbClr val="C00000"/>
                </a:solidFill>
              </a:rPr>
              <a:t>； </a:t>
            </a:r>
            <a:r>
              <a:rPr lang="zh-TW" altLang="zh-TW" b="1" dirty="0" smtClean="0">
                <a:solidFill>
                  <a:srgbClr val="C00000"/>
                </a:solidFill>
              </a:rPr>
              <a:t>都市計畫之都市發展用地</a:t>
            </a:r>
            <a:r>
              <a:rPr lang="zh-TW" altLang="en-US" b="1" dirty="0" smtClean="0">
                <a:solidFill>
                  <a:srgbClr val="C00000"/>
                </a:solidFill>
              </a:rPr>
              <a:t>已</a:t>
            </a:r>
            <a:r>
              <a:rPr lang="zh-TW" altLang="zh-TW" b="1" dirty="0" smtClean="0">
                <a:solidFill>
                  <a:srgbClr val="C00000"/>
                </a:solidFill>
              </a:rPr>
              <a:t>供過於求</a:t>
            </a:r>
            <a:r>
              <a:rPr lang="zh-TW" altLang="en-US" b="1" dirty="0" smtClean="0">
                <a:solidFill>
                  <a:srgbClr val="C00000"/>
                </a:solidFill>
              </a:rPr>
              <a:t>。全國區域計畫如何規範</a:t>
            </a:r>
            <a:r>
              <a:rPr lang="zh-TW" altLang="zh-TW" b="1" dirty="0" smtClean="0">
                <a:solidFill>
                  <a:srgbClr val="C00000"/>
                </a:solidFill>
              </a:rPr>
              <a:t>直轄市、縣</a:t>
            </a:r>
            <a:r>
              <a:rPr lang="zh-TW" altLang="en-US" b="1" dirty="0" smtClean="0">
                <a:solidFill>
                  <a:srgbClr val="C00000"/>
                </a:solidFill>
              </a:rPr>
              <a:t>  </a:t>
            </a:r>
            <a:r>
              <a:rPr lang="en-US" altLang="zh-TW" b="1" dirty="0" smtClean="0">
                <a:solidFill>
                  <a:srgbClr val="C00000"/>
                </a:solidFill>
              </a:rPr>
              <a:t>(</a:t>
            </a:r>
            <a:r>
              <a:rPr lang="zh-TW" altLang="zh-TW" b="1" dirty="0" smtClean="0">
                <a:solidFill>
                  <a:srgbClr val="C00000"/>
                </a:solidFill>
              </a:rPr>
              <a:t>市</a:t>
            </a:r>
            <a:r>
              <a:rPr lang="en-US" altLang="zh-TW" b="1" dirty="0" smtClean="0">
                <a:solidFill>
                  <a:srgbClr val="C00000"/>
                </a:solidFill>
              </a:rPr>
              <a:t>)</a:t>
            </a:r>
            <a:r>
              <a:rPr lang="zh-TW" altLang="en-US" b="1" dirty="0" smtClean="0">
                <a:solidFill>
                  <a:srgbClr val="C00000"/>
                </a:solidFill>
              </a:rPr>
              <a:t>政府大肆新訂或擴大都市</a:t>
            </a:r>
            <a:r>
              <a:rPr lang="zh-TW" altLang="zh-TW" b="1" dirty="0" smtClean="0">
                <a:solidFill>
                  <a:srgbClr val="C00000"/>
                </a:solidFill>
              </a:rPr>
              <a:t>計畫</a:t>
            </a:r>
            <a:r>
              <a:rPr lang="zh-TW" altLang="en-US" b="1" dirty="0" smtClean="0">
                <a:solidFill>
                  <a:srgbClr val="C00000"/>
                </a:solidFill>
              </a:rPr>
              <a:t>？（地方自治或地方官商自肥？）</a:t>
            </a:r>
            <a:endParaRPr lang="en-US" altLang="zh-TW" b="1" dirty="0" smtClean="0">
              <a:solidFill>
                <a:srgbClr val="C00000"/>
              </a:solidFill>
            </a:endParaRPr>
          </a:p>
          <a:p>
            <a:pPr>
              <a:lnSpc>
                <a:spcPts val="3000"/>
              </a:lnSpc>
            </a:pPr>
            <a:r>
              <a:rPr lang="zh-TW" altLang="zh-TW" b="1" dirty="0" smtClean="0">
                <a:solidFill>
                  <a:srgbClr val="C00000"/>
                </a:solidFill>
              </a:rPr>
              <a:t>除行政院核定係屬配合重大建設計畫需要之都市計畫，得逕依都市計畫法規定辦理，</a:t>
            </a:r>
            <a:endParaRPr lang="en-US" altLang="zh-TW" b="1" dirty="0" smtClean="0">
              <a:solidFill>
                <a:srgbClr val="C00000"/>
              </a:solidFill>
            </a:endParaRPr>
          </a:p>
          <a:p>
            <a:pPr>
              <a:lnSpc>
                <a:spcPts val="3000"/>
              </a:lnSpc>
              <a:buNone/>
            </a:pPr>
            <a:r>
              <a:rPr lang="zh-TW" altLang="en-US" b="1" dirty="0" smtClean="0">
                <a:solidFill>
                  <a:srgbClr val="C00000"/>
                </a:solidFill>
              </a:rPr>
              <a:t>    </a:t>
            </a:r>
            <a:r>
              <a:rPr lang="zh-TW" altLang="zh-TW" b="1" dirty="0" smtClean="0">
                <a:solidFill>
                  <a:srgbClr val="C00000"/>
                </a:solidFill>
              </a:rPr>
              <a:t>無須再提區委會審議。</a:t>
            </a:r>
            <a:r>
              <a:rPr lang="zh-TW" altLang="en-US" b="1" dirty="0" smtClean="0">
                <a:solidFill>
                  <a:srgbClr val="C00000"/>
                </a:solidFill>
              </a:rPr>
              <a:t>（廢掉區委會武功！）</a:t>
            </a:r>
            <a:endParaRPr lang="en-US" altLang="zh-TW" b="1" dirty="0" smtClean="0">
              <a:solidFill>
                <a:srgbClr val="C00000"/>
              </a:solidFill>
            </a:endParaRPr>
          </a:p>
          <a:p>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688504"/>
          </a:xfrm>
        </p:spPr>
        <p:txBody>
          <a:bodyPr>
            <a:normAutofit fontScale="90000"/>
          </a:bodyPr>
          <a:lstStyle/>
          <a:p>
            <a:r>
              <a:rPr lang="zh-TW" altLang="en-US" b="1" dirty="0" smtClean="0">
                <a:solidFill>
                  <a:srgbClr val="C00000"/>
                </a:solidFill>
              </a:rPr>
              <a:t>建立計畫指導使用機制及簡化審議流程</a:t>
            </a:r>
            <a:r>
              <a:rPr lang="en-US" altLang="zh-TW" b="1" dirty="0" smtClean="0">
                <a:solidFill>
                  <a:srgbClr val="C00000"/>
                </a:solidFill>
              </a:rPr>
              <a:t>(2)</a:t>
            </a:r>
            <a:endParaRPr lang="zh-TW" altLang="en-US" b="1" dirty="0"/>
          </a:p>
        </p:txBody>
      </p:sp>
      <p:sp>
        <p:nvSpPr>
          <p:cNvPr id="3" name="內容版面配置區 2"/>
          <p:cNvSpPr>
            <a:spLocks noGrp="1"/>
          </p:cNvSpPr>
          <p:nvPr>
            <p:ph idx="1"/>
          </p:nvPr>
        </p:nvSpPr>
        <p:spPr>
          <a:xfrm>
            <a:off x="261764" y="908720"/>
            <a:ext cx="11665296" cy="5949280"/>
          </a:xfrm>
        </p:spPr>
        <p:txBody>
          <a:bodyPr>
            <a:normAutofit/>
          </a:bodyPr>
          <a:lstStyle/>
          <a:p>
            <a:pPr>
              <a:lnSpc>
                <a:spcPts val="2200"/>
              </a:lnSpc>
              <a:buFont typeface="Wingdings" pitchFamily="2" charset="2"/>
              <a:buChar char="Ø"/>
            </a:pPr>
            <a:r>
              <a:rPr lang="zh-TW" altLang="zh-TW" b="1" dirty="0" smtClean="0">
                <a:solidFill>
                  <a:srgbClr val="002060"/>
                </a:solidFill>
              </a:rPr>
              <a:t>以直轄市、縣</a:t>
            </a:r>
            <a:r>
              <a:rPr lang="en-US" altLang="zh-TW" b="1" dirty="0" smtClean="0">
                <a:solidFill>
                  <a:srgbClr val="002060"/>
                </a:solidFill>
              </a:rPr>
              <a:t>(</a:t>
            </a:r>
            <a:r>
              <a:rPr lang="zh-TW" altLang="zh-TW" b="1" dirty="0" smtClean="0">
                <a:solidFill>
                  <a:srgbClr val="002060"/>
                </a:solidFill>
              </a:rPr>
              <a:t>市</a:t>
            </a:r>
            <a:r>
              <a:rPr lang="en-US" altLang="zh-TW" b="1" dirty="0" smtClean="0">
                <a:solidFill>
                  <a:srgbClr val="002060"/>
                </a:solidFill>
              </a:rPr>
              <a:t>)</a:t>
            </a:r>
            <a:r>
              <a:rPr lang="zh-TW" altLang="zh-TW" b="1" dirty="0" smtClean="0">
                <a:solidFill>
                  <a:srgbClr val="002060"/>
                </a:solidFill>
              </a:rPr>
              <a:t>區域計畫辦理政策環評，不再就零星個案</a:t>
            </a:r>
            <a:r>
              <a:rPr lang="en-US" altLang="zh-TW" b="1" dirty="0" smtClean="0">
                <a:solidFill>
                  <a:srgbClr val="002060"/>
                </a:solidFill>
              </a:rPr>
              <a:t>(</a:t>
            </a:r>
            <a:r>
              <a:rPr lang="zh-TW" altLang="zh-TW" b="1" dirty="0" smtClean="0">
                <a:solidFill>
                  <a:srgbClr val="002060"/>
                </a:solidFill>
              </a:rPr>
              <a:t>按：即</a:t>
            </a:r>
            <a:r>
              <a:rPr lang="en-US" altLang="zh-TW" b="1" dirty="0" smtClean="0">
                <a:solidFill>
                  <a:srgbClr val="002060"/>
                </a:solidFill>
              </a:rPr>
              <a:t>10</a:t>
            </a:r>
            <a:r>
              <a:rPr lang="zh-TW" altLang="zh-TW" b="1" dirty="0" smtClean="0">
                <a:solidFill>
                  <a:srgbClr val="002060"/>
                </a:solidFill>
              </a:rPr>
              <a:t>公頃以上新訂</a:t>
            </a:r>
            <a:endParaRPr lang="en-US" altLang="zh-TW" b="1" dirty="0" smtClean="0">
              <a:solidFill>
                <a:srgbClr val="002060"/>
              </a:solidFill>
            </a:endParaRPr>
          </a:p>
          <a:p>
            <a:pPr>
              <a:lnSpc>
                <a:spcPts val="2200"/>
              </a:lnSpc>
              <a:buNone/>
            </a:pPr>
            <a:r>
              <a:rPr lang="zh-TW" altLang="en-US" b="1" dirty="0" smtClean="0">
                <a:solidFill>
                  <a:srgbClr val="002060"/>
                </a:solidFill>
              </a:rPr>
              <a:t>    </a:t>
            </a:r>
            <a:r>
              <a:rPr lang="zh-TW" altLang="zh-TW" b="1" dirty="0" smtClean="0">
                <a:solidFill>
                  <a:srgbClr val="002060"/>
                </a:solidFill>
              </a:rPr>
              <a:t>都市計畫案</a:t>
            </a:r>
            <a:r>
              <a:rPr lang="en-US" altLang="zh-TW" b="1" dirty="0" smtClean="0">
                <a:solidFill>
                  <a:srgbClr val="002060"/>
                </a:solidFill>
              </a:rPr>
              <a:t>)</a:t>
            </a:r>
            <a:r>
              <a:rPr lang="zh-TW" altLang="zh-TW" b="1" dirty="0" smtClean="0">
                <a:solidFill>
                  <a:srgbClr val="002060"/>
                </a:solidFill>
              </a:rPr>
              <a:t>辦理，大幅簡化辦理程序。</a:t>
            </a:r>
            <a:endParaRPr lang="en-US" altLang="zh-TW" b="1" dirty="0" smtClean="0">
              <a:solidFill>
                <a:srgbClr val="002060"/>
              </a:solidFill>
            </a:endParaRPr>
          </a:p>
          <a:p>
            <a:pPr>
              <a:lnSpc>
                <a:spcPts val="2200"/>
              </a:lnSpc>
              <a:buNone/>
            </a:pPr>
            <a:r>
              <a:rPr lang="zh-TW" altLang="en-US" b="1" dirty="0" smtClean="0">
                <a:solidFill>
                  <a:srgbClr val="C00000"/>
                </a:solidFill>
              </a:rPr>
              <a:t>魔鬼：</a:t>
            </a:r>
            <a:endParaRPr lang="en-US" altLang="zh-TW" b="1" dirty="0" smtClean="0">
              <a:solidFill>
                <a:srgbClr val="C00000"/>
              </a:solidFill>
            </a:endParaRPr>
          </a:p>
          <a:p>
            <a:pPr>
              <a:lnSpc>
                <a:spcPts val="2200"/>
              </a:lnSpc>
            </a:pPr>
            <a:r>
              <a:rPr lang="zh-TW" altLang="en-US" b="1" dirty="0" smtClean="0">
                <a:solidFill>
                  <a:srgbClr val="C00000"/>
                </a:solidFill>
              </a:rPr>
              <a:t>以區域計畫政策環評，取代個別開發計畫之環評。將政策環評與環評混為一談！ 廢</a:t>
            </a:r>
            <a:endParaRPr lang="en-US" altLang="zh-TW" b="1" dirty="0" smtClean="0">
              <a:solidFill>
                <a:srgbClr val="C00000"/>
              </a:solidFill>
            </a:endParaRPr>
          </a:p>
          <a:p>
            <a:pPr>
              <a:lnSpc>
                <a:spcPts val="2200"/>
              </a:lnSpc>
              <a:buNone/>
            </a:pPr>
            <a:r>
              <a:rPr lang="en-US" altLang="zh-TW" b="1" dirty="0" smtClean="0">
                <a:solidFill>
                  <a:srgbClr val="C00000"/>
                </a:solidFill>
              </a:rPr>
              <a:t>    </a:t>
            </a:r>
            <a:r>
              <a:rPr lang="zh-TW" altLang="en-US" b="1" dirty="0" smtClean="0">
                <a:solidFill>
                  <a:srgbClr val="C00000"/>
                </a:solidFill>
              </a:rPr>
              <a:t>除開發行為之環評！（廢除環評武功！）</a:t>
            </a:r>
            <a:endParaRPr lang="zh-TW" altLang="zh-TW" b="1" dirty="0" smtClean="0">
              <a:solidFill>
                <a:srgbClr val="C00000"/>
              </a:solidFill>
            </a:endParaRPr>
          </a:p>
          <a:p>
            <a:pPr>
              <a:lnSpc>
                <a:spcPts val="2200"/>
              </a:lnSpc>
            </a:pPr>
            <a:r>
              <a:rPr lang="zh-TW" altLang="zh-TW" b="1" dirty="0" smtClean="0">
                <a:solidFill>
                  <a:srgbClr val="C00000"/>
                </a:solidFill>
              </a:rPr>
              <a:t>訂定「開發利用申請設施型使用分區變更區位」之指導原則，並簡化開發許可之審</a:t>
            </a:r>
            <a:endParaRPr lang="en-US" altLang="zh-TW" b="1" dirty="0" smtClean="0">
              <a:solidFill>
                <a:srgbClr val="C00000"/>
              </a:solidFill>
            </a:endParaRPr>
          </a:p>
          <a:p>
            <a:pPr>
              <a:lnSpc>
                <a:spcPts val="2200"/>
              </a:lnSpc>
              <a:buNone/>
            </a:pPr>
            <a:r>
              <a:rPr lang="zh-TW" altLang="en-US" b="1" dirty="0" smtClean="0">
                <a:solidFill>
                  <a:srgbClr val="C00000"/>
                </a:solidFill>
              </a:rPr>
              <a:t>    </a:t>
            </a:r>
            <a:r>
              <a:rPr lang="zh-TW" altLang="zh-TW" b="1" dirty="0" smtClean="0">
                <a:solidFill>
                  <a:srgbClr val="C00000"/>
                </a:solidFill>
              </a:rPr>
              <a:t>查流程，以建立計畫引導土地使用模式，提高審查效率；並在符合現行法令規定情</a:t>
            </a:r>
            <a:endParaRPr lang="en-US" altLang="zh-TW" b="1" dirty="0" smtClean="0">
              <a:solidFill>
                <a:srgbClr val="C00000"/>
              </a:solidFill>
            </a:endParaRPr>
          </a:p>
          <a:p>
            <a:pPr>
              <a:lnSpc>
                <a:spcPts val="2200"/>
              </a:lnSpc>
              <a:buNone/>
            </a:pPr>
            <a:r>
              <a:rPr lang="zh-TW" altLang="en-US" b="1" dirty="0" smtClean="0">
                <a:solidFill>
                  <a:srgbClr val="C00000"/>
                </a:solidFill>
              </a:rPr>
              <a:t>    </a:t>
            </a:r>
            <a:r>
              <a:rPr lang="zh-TW" altLang="zh-TW" b="1" dirty="0" smtClean="0">
                <a:solidFill>
                  <a:srgbClr val="C00000"/>
                </a:solidFill>
              </a:rPr>
              <a:t>形下，於計畫書內訂定政府為推動重大建設計畫有迫切需要，得辦理土地使用分區</a:t>
            </a:r>
            <a:endParaRPr lang="en-US" altLang="zh-TW" b="1" dirty="0" smtClean="0">
              <a:solidFill>
                <a:srgbClr val="C00000"/>
              </a:solidFill>
            </a:endParaRPr>
          </a:p>
          <a:p>
            <a:pPr>
              <a:lnSpc>
                <a:spcPts val="2200"/>
              </a:lnSpc>
              <a:buNone/>
            </a:pPr>
            <a:r>
              <a:rPr lang="en-US" altLang="zh-TW" b="1" dirty="0" smtClean="0">
                <a:solidFill>
                  <a:srgbClr val="C00000"/>
                </a:solidFill>
              </a:rPr>
              <a:t> </a:t>
            </a:r>
            <a:r>
              <a:rPr lang="zh-TW" altLang="en-US" b="1" dirty="0" smtClean="0">
                <a:solidFill>
                  <a:srgbClr val="C00000"/>
                </a:solidFill>
              </a:rPr>
              <a:t>   </a:t>
            </a:r>
            <a:r>
              <a:rPr lang="zh-TW" altLang="zh-TW" b="1" dirty="0" smtClean="0">
                <a:solidFill>
                  <a:srgbClr val="C00000"/>
                </a:solidFill>
              </a:rPr>
              <a:t>變更之相關機制。</a:t>
            </a:r>
            <a:endParaRPr lang="en-US" altLang="zh-TW" b="1" dirty="0" smtClean="0">
              <a:solidFill>
                <a:srgbClr val="C00000"/>
              </a:solidFill>
            </a:endParaRPr>
          </a:p>
          <a:p>
            <a:pPr>
              <a:lnSpc>
                <a:spcPts val="2200"/>
              </a:lnSpc>
            </a:pPr>
            <a:r>
              <a:rPr lang="zh-TW" altLang="en-US" b="1" dirty="0" smtClean="0">
                <a:solidFill>
                  <a:srgbClr val="C00000"/>
                </a:solidFill>
              </a:rPr>
              <a:t>簡化審議流程！乾脆廢除開發許可審議制度算了</a:t>
            </a:r>
            <a:r>
              <a:rPr lang="en-US" altLang="zh-TW" b="1" dirty="0" smtClean="0">
                <a:solidFill>
                  <a:srgbClr val="C00000"/>
                </a:solidFill>
              </a:rPr>
              <a:t>!</a:t>
            </a:r>
          </a:p>
          <a:p>
            <a:pPr>
              <a:lnSpc>
                <a:spcPts val="2200"/>
              </a:lnSpc>
              <a:buNone/>
            </a:pPr>
            <a:endParaRPr lang="en-US" altLang="zh-TW" b="1" dirty="0" smtClean="0"/>
          </a:p>
          <a:p>
            <a:pPr>
              <a:buNone/>
            </a:pPr>
            <a:endParaRPr lang="zh-TW" altLang="zh-TW" b="1" dirty="0" smtClean="0"/>
          </a:p>
          <a:p>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405780" y="76200"/>
            <a:ext cx="11521280" cy="760512"/>
          </a:xfrm>
        </p:spPr>
        <p:txBody>
          <a:bodyPr/>
          <a:lstStyle/>
          <a:p>
            <a:pPr algn="ctr"/>
            <a:r>
              <a:rPr lang="zh-TW" altLang="en-US" b="1" dirty="0" smtClean="0">
                <a:solidFill>
                  <a:srgbClr val="C00000"/>
                </a:solidFill>
              </a:rPr>
              <a:t>輔導不法者就地合法</a:t>
            </a:r>
            <a:endParaRPr lang="zh-TW" altLang="en-US" b="1" dirty="0">
              <a:solidFill>
                <a:srgbClr val="C00000"/>
              </a:solidFill>
            </a:endParaRPr>
          </a:p>
        </p:txBody>
      </p:sp>
      <p:sp>
        <p:nvSpPr>
          <p:cNvPr id="8" name="內容版面配置區 7"/>
          <p:cNvSpPr>
            <a:spLocks noGrp="1"/>
          </p:cNvSpPr>
          <p:nvPr>
            <p:ph idx="1"/>
          </p:nvPr>
        </p:nvSpPr>
        <p:spPr>
          <a:xfrm>
            <a:off x="261764" y="1268760"/>
            <a:ext cx="11737304" cy="4903440"/>
          </a:xfrm>
        </p:spPr>
        <p:txBody>
          <a:bodyPr>
            <a:normAutofit/>
          </a:bodyPr>
          <a:lstStyle/>
          <a:p>
            <a:pPr>
              <a:buFont typeface="Wingdings" pitchFamily="2" charset="2"/>
              <a:buChar char="Ø"/>
            </a:pPr>
            <a:r>
              <a:rPr lang="zh-TW" altLang="zh-TW" sz="3600" b="1" dirty="0" smtClean="0">
                <a:solidFill>
                  <a:srgbClr val="002060"/>
                </a:solidFill>
              </a:rPr>
              <a:t>研訂專案輔導合法化原則，並依據行政院政策指示，</a:t>
            </a:r>
            <a:endParaRPr lang="en-US" altLang="zh-TW" sz="3600" b="1" dirty="0" smtClean="0">
              <a:solidFill>
                <a:srgbClr val="002060"/>
              </a:solidFill>
            </a:endParaRPr>
          </a:p>
          <a:p>
            <a:pPr>
              <a:buNone/>
            </a:pPr>
            <a:r>
              <a:rPr lang="zh-TW" altLang="en-US" sz="3600" b="1" dirty="0" smtClean="0">
                <a:solidFill>
                  <a:srgbClr val="002060"/>
                </a:solidFill>
              </a:rPr>
              <a:t>   </a:t>
            </a:r>
            <a:r>
              <a:rPr lang="zh-TW" altLang="zh-TW" sz="3600" b="1" dirty="0" smtClean="0">
                <a:solidFill>
                  <a:srgbClr val="002060"/>
                </a:solidFill>
              </a:rPr>
              <a:t>協助未登記工廠土地合理及合法使用。</a:t>
            </a:r>
            <a:endParaRPr lang="en-US" altLang="zh-TW" sz="3600" b="1" dirty="0" smtClean="0">
              <a:solidFill>
                <a:srgbClr val="002060"/>
              </a:solidFill>
            </a:endParaRPr>
          </a:p>
          <a:p>
            <a:pPr>
              <a:buFont typeface="Wingdings" pitchFamily="2" charset="2"/>
              <a:buChar char="Ø"/>
            </a:pPr>
            <a:r>
              <a:rPr lang="zh-TW" altLang="en-US" sz="3600" b="1" dirty="0" smtClean="0">
                <a:solidFill>
                  <a:srgbClr val="C00000"/>
                </a:solidFill>
              </a:rPr>
              <a:t>魔鬼</a:t>
            </a:r>
            <a:r>
              <a:rPr lang="en-US" altLang="zh-TW" sz="3600" b="1" dirty="0" smtClean="0">
                <a:solidFill>
                  <a:srgbClr val="C00000"/>
                </a:solidFill>
              </a:rPr>
              <a:t>:</a:t>
            </a:r>
          </a:p>
          <a:p>
            <a:r>
              <a:rPr lang="zh-TW" altLang="en-US" sz="3600" b="1" dirty="0" smtClean="0">
                <a:solidFill>
                  <a:srgbClr val="C00000"/>
                </a:solidFill>
              </a:rPr>
              <a:t>諸法皆空，立地成佛？ 守法者是笨蛋</a:t>
            </a:r>
            <a:r>
              <a:rPr lang="en-US" altLang="zh-TW" sz="3600" b="1" dirty="0" smtClean="0">
                <a:solidFill>
                  <a:srgbClr val="C00000"/>
                </a:solidFill>
              </a:rPr>
              <a:t>?</a:t>
            </a:r>
            <a:r>
              <a:rPr lang="zh-TW" altLang="en-US" sz="3600" b="1" dirty="0" smtClean="0">
                <a:solidFill>
                  <a:srgbClr val="C00000"/>
                </a:solidFill>
              </a:rPr>
              <a:t>  鼓勵違規與違法 </a:t>
            </a:r>
            <a:r>
              <a:rPr lang="en-US" altLang="zh-TW" sz="3600" b="1" dirty="0" smtClean="0">
                <a:solidFill>
                  <a:srgbClr val="C00000"/>
                </a:solidFill>
              </a:rPr>
              <a:t>!</a:t>
            </a:r>
            <a:r>
              <a:rPr lang="zh-TW" altLang="en-US" sz="3600" b="1" dirty="0" smtClean="0">
                <a:solidFill>
                  <a:srgbClr val="C00000"/>
                </a:solidFill>
              </a:rPr>
              <a:t> </a:t>
            </a:r>
            <a:endParaRPr lang="en-US" altLang="zh-TW" sz="3600" b="1" dirty="0" smtClean="0">
              <a:solidFill>
                <a:srgbClr val="C00000"/>
              </a:solidFill>
            </a:endParaRPr>
          </a:p>
          <a:p>
            <a:r>
              <a:rPr lang="zh-TW" altLang="en-US" sz="3600" b="1" dirty="0" smtClean="0">
                <a:solidFill>
                  <a:srgbClr val="C00000"/>
                </a:solidFill>
              </a:rPr>
              <a:t>誰獲利</a:t>
            </a:r>
            <a:r>
              <a:rPr lang="en-US" altLang="zh-TW" sz="3600" b="1" dirty="0" smtClean="0">
                <a:solidFill>
                  <a:srgbClr val="C00000"/>
                </a:solidFill>
              </a:rPr>
              <a:t>?</a:t>
            </a:r>
            <a:r>
              <a:rPr lang="zh-TW" altLang="en-US" sz="3600" b="1" dirty="0" smtClean="0">
                <a:solidFill>
                  <a:srgbClr val="C00000"/>
                </a:solidFill>
              </a:rPr>
              <a:t> 誰受損</a:t>
            </a:r>
            <a:r>
              <a:rPr lang="en-US" altLang="zh-TW" sz="3600" b="1" dirty="0" smtClean="0">
                <a:solidFill>
                  <a:srgbClr val="C00000"/>
                </a:solidFill>
              </a:rPr>
              <a:t>?</a:t>
            </a:r>
            <a:endParaRPr lang="zh-TW" altLang="en-US" sz="3600" b="1" dirty="0">
              <a:solidFill>
                <a:srgbClr val="C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5780" y="76200"/>
            <a:ext cx="11783045" cy="760512"/>
          </a:xfrm>
        </p:spPr>
        <p:txBody>
          <a:bodyPr>
            <a:normAutofit fontScale="90000"/>
          </a:bodyPr>
          <a:lstStyle/>
          <a:p>
            <a:pPr algn="ctr"/>
            <a:r>
              <a:rPr lang="en-US" altLang="zh-TW" dirty="0" smtClean="0"/>
              <a:t/>
            </a:r>
            <a:br>
              <a:rPr lang="en-US" altLang="zh-TW" dirty="0" smtClean="0"/>
            </a:br>
            <a:r>
              <a:rPr lang="en-US" altLang="zh-TW" dirty="0" smtClean="0"/>
              <a:t/>
            </a:r>
            <a:br>
              <a:rPr lang="en-US" altLang="zh-TW" dirty="0" smtClean="0"/>
            </a:br>
            <a:r>
              <a:rPr lang="zh-TW" altLang="zh-TW" b="1" dirty="0" smtClean="0">
                <a:solidFill>
                  <a:srgbClr val="C00000"/>
                </a:solidFill>
              </a:rPr>
              <a:t>水庫集水區公有土地</a:t>
            </a:r>
            <a:r>
              <a:rPr lang="zh-TW" altLang="en-US" b="1" dirty="0" smtClean="0">
                <a:solidFill>
                  <a:srgbClr val="C00000"/>
                </a:solidFill>
              </a:rPr>
              <a:t>可</a:t>
            </a:r>
            <a:r>
              <a:rPr lang="zh-TW" altLang="zh-TW" b="1" dirty="0" smtClean="0">
                <a:solidFill>
                  <a:srgbClr val="C00000"/>
                </a:solidFill>
              </a:rPr>
              <a:t>出租</a:t>
            </a:r>
            <a:r>
              <a:rPr lang="zh-TW" altLang="en-US" b="1" dirty="0" smtClean="0">
                <a:solidFill>
                  <a:srgbClr val="C00000"/>
                </a:solidFill>
              </a:rPr>
              <a:t>與</a:t>
            </a:r>
            <a:r>
              <a:rPr lang="zh-TW" altLang="zh-TW" b="1" dirty="0" smtClean="0">
                <a:solidFill>
                  <a:srgbClr val="C00000"/>
                </a:solidFill>
              </a:rPr>
              <a:t>讓</a:t>
            </a:r>
            <a:r>
              <a:rPr lang="zh-TW" altLang="en-US" b="1" dirty="0" smtClean="0">
                <a:solidFill>
                  <a:srgbClr val="C00000"/>
                </a:solidFill>
              </a:rPr>
              <a:t>售</a:t>
            </a:r>
            <a:endParaRPr lang="zh-TW" altLang="en-US" dirty="0"/>
          </a:p>
        </p:txBody>
      </p:sp>
      <p:sp>
        <p:nvSpPr>
          <p:cNvPr id="3" name="內容版面配置區 2"/>
          <p:cNvSpPr>
            <a:spLocks noGrp="1"/>
          </p:cNvSpPr>
          <p:nvPr>
            <p:ph idx="1"/>
          </p:nvPr>
        </p:nvSpPr>
        <p:spPr>
          <a:xfrm>
            <a:off x="333772" y="908720"/>
            <a:ext cx="11855053" cy="5688632"/>
          </a:xfrm>
        </p:spPr>
        <p:txBody>
          <a:bodyPr/>
          <a:lstStyle/>
          <a:p>
            <a:pPr>
              <a:lnSpc>
                <a:spcPts val="2500"/>
              </a:lnSpc>
              <a:buFont typeface="Wingdings" pitchFamily="2" charset="2"/>
              <a:buChar char="Ø"/>
            </a:pPr>
            <a:r>
              <a:rPr lang="zh-TW" altLang="zh-TW" b="1" dirty="0" smtClean="0">
                <a:solidFill>
                  <a:srgbClr val="002060"/>
                </a:solidFill>
              </a:rPr>
              <a:t>刪除水庫集水區公有土地出租、讓售限制相關規定。</a:t>
            </a:r>
            <a:endParaRPr lang="en-US" altLang="zh-TW" b="1" dirty="0" smtClean="0">
              <a:solidFill>
                <a:srgbClr val="002060"/>
              </a:solidFill>
            </a:endParaRPr>
          </a:p>
          <a:p>
            <a:pPr>
              <a:lnSpc>
                <a:spcPts val="2500"/>
              </a:lnSpc>
              <a:buFont typeface="Wingdings" pitchFamily="2" charset="2"/>
              <a:buChar char="Ø"/>
            </a:pPr>
            <a:r>
              <a:rPr lang="zh-TW" altLang="en-US" b="1" u="sng" dirty="0" smtClean="0">
                <a:solidFill>
                  <a:srgbClr val="C00000"/>
                </a:solidFill>
              </a:rPr>
              <a:t>魔鬼</a:t>
            </a:r>
            <a:r>
              <a:rPr lang="zh-TW" altLang="en-US" b="1" dirty="0" smtClean="0">
                <a:solidFill>
                  <a:srgbClr val="C00000"/>
                </a:solidFill>
              </a:rPr>
              <a:t>：</a:t>
            </a:r>
            <a:endParaRPr lang="en-US" altLang="zh-TW" b="1" dirty="0" smtClean="0">
              <a:solidFill>
                <a:srgbClr val="C00000"/>
              </a:solidFill>
            </a:endParaRPr>
          </a:p>
          <a:p>
            <a:pPr>
              <a:lnSpc>
                <a:spcPts val="2500"/>
              </a:lnSpc>
            </a:pPr>
            <a:r>
              <a:rPr lang="zh-TW" altLang="en-US" b="1" dirty="0" smtClean="0">
                <a:solidFill>
                  <a:srgbClr val="C00000"/>
                </a:solidFill>
              </a:rPr>
              <a:t>水庫集水區：</a:t>
            </a:r>
            <a:r>
              <a:rPr lang="zh-TW" altLang="zh-TW" b="1" dirty="0" smtClean="0">
                <a:solidFill>
                  <a:srgbClr val="C00000"/>
                </a:solidFill>
              </a:rPr>
              <a:t>係指水庫大壩</a:t>
            </a:r>
            <a:r>
              <a:rPr lang="en-US" altLang="zh-TW" b="1" dirty="0" smtClean="0">
                <a:solidFill>
                  <a:srgbClr val="C00000"/>
                </a:solidFill>
              </a:rPr>
              <a:t> (</a:t>
            </a:r>
            <a:r>
              <a:rPr lang="zh-TW" altLang="zh-TW" b="1" dirty="0" smtClean="0">
                <a:solidFill>
                  <a:srgbClr val="C00000"/>
                </a:solidFill>
              </a:rPr>
              <a:t>含離槽水庫引水口</a:t>
            </a:r>
            <a:r>
              <a:rPr lang="en-US" altLang="zh-TW" b="1" dirty="0" smtClean="0">
                <a:solidFill>
                  <a:srgbClr val="C00000"/>
                </a:solidFill>
              </a:rPr>
              <a:t>) </a:t>
            </a:r>
            <a:r>
              <a:rPr lang="zh-TW" altLang="zh-TW" b="1" dirty="0" smtClean="0">
                <a:solidFill>
                  <a:srgbClr val="C00000"/>
                </a:solidFill>
              </a:rPr>
              <a:t>全流域稜線以內所涵蓋之地區</a:t>
            </a:r>
            <a:r>
              <a:rPr lang="zh-TW" altLang="en-US" b="1" dirty="0" smtClean="0">
                <a:solidFill>
                  <a:srgbClr val="C00000"/>
                </a:solidFill>
              </a:rPr>
              <a:t>，其</a:t>
            </a:r>
            <a:endParaRPr lang="en-US" altLang="zh-TW" b="1" dirty="0" smtClean="0">
              <a:solidFill>
                <a:srgbClr val="C00000"/>
              </a:solidFill>
            </a:endParaRPr>
          </a:p>
          <a:p>
            <a:pPr>
              <a:lnSpc>
                <a:spcPts val="2500"/>
              </a:lnSpc>
              <a:buNone/>
            </a:pPr>
            <a:r>
              <a:rPr lang="zh-TW" altLang="en-US" b="1" dirty="0" smtClean="0">
                <a:solidFill>
                  <a:srgbClr val="C00000"/>
                </a:solidFill>
              </a:rPr>
              <a:t>    土地利用應以</a:t>
            </a:r>
            <a:r>
              <a:rPr lang="zh-TW" altLang="zh-TW" b="1" dirty="0" smtClean="0">
                <a:solidFill>
                  <a:srgbClr val="C00000"/>
                </a:solidFill>
              </a:rPr>
              <a:t>涵養水源、防治沖蝕、崩塌、地滑、土石流、淨化水質，維護自然生</a:t>
            </a:r>
            <a:endParaRPr lang="en-US" altLang="zh-TW" b="1" dirty="0" smtClean="0">
              <a:solidFill>
                <a:srgbClr val="C00000"/>
              </a:solidFill>
            </a:endParaRPr>
          </a:p>
          <a:p>
            <a:pPr>
              <a:lnSpc>
                <a:spcPts val="2500"/>
              </a:lnSpc>
              <a:buNone/>
            </a:pPr>
            <a:r>
              <a:rPr lang="zh-TW" altLang="en-US" b="1" dirty="0" smtClean="0">
                <a:solidFill>
                  <a:srgbClr val="C00000"/>
                </a:solidFill>
              </a:rPr>
              <a:t>    </a:t>
            </a:r>
            <a:r>
              <a:rPr lang="zh-TW" altLang="zh-TW" b="1" dirty="0" smtClean="0">
                <a:solidFill>
                  <a:srgbClr val="C00000"/>
                </a:solidFill>
              </a:rPr>
              <a:t>態環境為</a:t>
            </a:r>
            <a:r>
              <a:rPr lang="zh-TW" altLang="en-US" b="1" dirty="0" smtClean="0">
                <a:solidFill>
                  <a:srgbClr val="C00000"/>
                </a:solidFill>
              </a:rPr>
              <a:t>目標， </a:t>
            </a:r>
            <a:r>
              <a:rPr lang="zh-TW" altLang="zh-TW" b="1" dirty="0" smtClean="0">
                <a:solidFill>
                  <a:srgbClr val="C00000"/>
                </a:solidFill>
              </a:rPr>
              <a:t>區內</a:t>
            </a:r>
            <a:r>
              <a:rPr lang="zh-TW" altLang="en-US" b="1" dirty="0" smtClean="0">
                <a:solidFill>
                  <a:srgbClr val="C00000"/>
                </a:solidFill>
              </a:rPr>
              <a:t>土地應</a:t>
            </a:r>
            <a:r>
              <a:rPr lang="zh-TW" altLang="zh-TW" b="1" dirty="0" smtClean="0">
                <a:solidFill>
                  <a:srgbClr val="C00000"/>
                </a:solidFill>
              </a:rPr>
              <a:t>禁止任何開發行為</a:t>
            </a:r>
            <a:r>
              <a:rPr lang="zh-TW" altLang="en-US" b="1" dirty="0" smtClean="0">
                <a:solidFill>
                  <a:srgbClr val="C00000"/>
                </a:solidFill>
              </a:rPr>
              <a:t>。水土保持法部分條文修訂案已經鬆</a:t>
            </a:r>
            <a:endParaRPr lang="en-US" altLang="zh-TW" b="1" dirty="0" smtClean="0">
              <a:solidFill>
                <a:srgbClr val="C00000"/>
              </a:solidFill>
            </a:endParaRPr>
          </a:p>
          <a:p>
            <a:pPr>
              <a:lnSpc>
                <a:spcPts val="2500"/>
              </a:lnSpc>
              <a:buNone/>
            </a:pPr>
            <a:r>
              <a:rPr lang="zh-TW" altLang="en-US" b="1" dirty="0" smtClean="0">
                <a:solidFill>
                  <a:srgbClr val="C00000"/>
                </a:solidFill>
              </a:rPr>
              <a:t>    綁水庫集水區土地開發限制，內政部全國區域計畫配合此修法鬆綁</a:t>
            </a:r>
            <a:r>
              <a:rPr lang="zh-TW" altLang="zh-TW" b="1" dirty="0" smtClean="0">
                <a:solidFill>
                  <a:srgbClr val="C00000"/>
                </a:solidFill>
              </a:rPr>
              <a:t>水庫集水區公有</a:t>
            </a:r>
            <a:endParaRPr lang="en-US" altLang="zh-TW" b="1" dirty="0" smtClean="0">
              <a:solidFill>
                <a:srgbClr val="C00000"/>
              </a:solidFill>
            </a:endParaRPr>
          </a:p>
          <a:p>
            <a:pPr>
              <a:lnSpc>
                <a:spcPts val="2500"/>
              </a:lnSpc>
              <a:buNone/>
            </a:pPr>
            <a:r>
              <a:rPr lang="zh-TW" altLang="en-US" b="1" dirty="0" smtClean="0">
                <a:solidFill>
                  <a:srgbClr val="C00000"/>
                </a:solidFill>
              </a:rPr>
              <a:t>    </a:t>
            </a:r>
            <a:r>
              <a:rPr lang="zh-TW" altLang="zh-TW" b="1" dirty="0" smtClean="0">
                <a:solidFill>
                  <a:srgbClr val="C00000"/>
                </a:solidFill>
              </a:rPr>
              <a:t>土地出租、讓售限制</a:t>
            </a:r>
            <a:r>
              <a:rPr lang="zh-TW" altLang="en-US" b="1" dirty="0" smtClean="0">
                <a:solidFill>
                  <a:srgbClr val="C00000"/>
                </a:solidFill>
              </a:rPr>
              <a:t>；是與農委會狼狽為奸，存心破壞水源、水質與水量，斷了世</a:t>
            </a:r>
            <a:endParaRPr lang="en-US" altLang="zh-TW" b="1" dirty="0" smtClean="0">
              <a:solidFill>
                <a:srgbClr val="C00000"/>
              </a:solidFill>
            </a:endParaRPr>
          </a:p>
          <a:p>
            <a:pPr>
              <a:lnSpc>
                <a:spcPts val="2500"/>
              </a:lnSpc>
              <a:buNone/>
            </a:pPr>
            <a:r>
              <a:rPr lang="zh-TW" altLang="en-US" b="1" dirty="0" smtClean="0">
                <a:solidFill>
                  <a:srgbClr val="C00000"/>
                </a:solidFill>
              </a:rPr>
              <a:t>    代子孫生路</a:t>
            </a:r>
            <a:r>
              <a:rPr lang="en-US" altLang="zh-TW" b="1" dirty="0" smtClean="0">
                <a:solidFill>
                  <a:srgbClr val="C00000"/>
                </a:solidFill>
              </a:rPr>
              <a:t>!</a:t>
            </a:r>
          </a:p>
          <a:p>
            <a:pPr>
              <a:lnSpc>
                <a:spcPts val="2500"/>
              </a:lnSpc>
            </a:pPr>
            <a:r>
              <a:rPr lang="zh-TW" altLang="en-US" b="1" dirty="0" smtClean="0">
                <a:solidFill>
                  <a:srgbClr val="C00000"/>
                </a:solidFill>
              </a:rPr>
              <a:t>出租或讓售</a:t>
            </a:r>
            <a:r>
              <a:rPr lang="zh-TW" altLang="zh-TW" b="1" dirty="0" smtClean="0">
                <a:solidFill>
                  <a:srgbClr val="C00000"/>
                </a:solidFill>
              </a:rPr>
              <a:t>水庫集水區公有土地</a:t>
            </a:r>
            <a:r>
              <a:rPr lang="zh-TW" altLang="en-US" b="1" dirty="0" smtClean="0">
                <a:solidFill>
                  <a:srgbClr val="C00000"/>
                </a:solidFill>
              </a:rPr>
              <a:t>作何用</a:t>
            </a:r>
            <a:r>
              <a:rPr lang="en-US" altLang="zh-TW" b="1" dirty="0" smtClean="0">
                <a:solidFill>
                  <a:srgbClr val="C00000"/>
                </a:solidFill>
              </a:rPr>
              <a:t>?</a:t>
            </a:r>
            <a:r>
              <a:rPr lang="zh-TW" altLang="en-US" b="1" dirty="0" smtClean="0">
                <a:solidFill>
                  <a:srgbClr val="C00000"/>
                </a:solidFill>
              </a:rPr>
              <a:t> 農作</a:t>
            </a:r>
            <a:r>
              <a:rPr lang="en-US" altLang="zh-TW" b="1" dirty="0" smtClean="0">
                <a:solidFill>
                  <a:srgbClr val="C00000"/>
                </a:solidFill>
              </a:rPr>
              <a:t>?</a:t>
            </a:r>
            <a:r>
              <a:rPr lang="zh-TW" altLang="en-US" b="1" dirty="0" smtClean="0">
                <a:solidFill>
                  <a:srgbClr val="C00000"/>
                </a:solidFill>
              </a:rPr>
              <a:t> 蓋農舍</a:t>
            </a:r>
            <a:r>
              <a:rPr lang="en-US" altLang="zh-TW" b="1" dirty="0" smtClean="0">
                <a:solidFill>
                  <a:srgbClr val="C00000"/>
                </a:solidFill>
              </a:rPr>
              <a:t>?</a:t>
            </a:r>
            <a:r>
              <a:rPr lang="zh-TW" altLang="en-US" b="1" dirty="0" smtClean="0">
                <a:solidFill>
                  <a:srgbClr val="C00000"/>
                </a:solidFill>
              </a:rPr>
              <a:t>蓋民宿</a:t>
            </a:r>
            <a:r>
              <a:rPr lang="en-US" altLang="zh-TW" b="1" dirty="0" smtClean="0">
                <a:solidFill>
                  <a:srgbClr val="C00000"/>
                </a:solidFill>
              </a:rPr>
              <a:t>?</a:t>
            </a:r>
            <a:r>
              <a:rPr lang="zh-TW" altLang="en-US" b="1" dirty="0" smtClean="0">
                <a:solidFill>
                  <a:srgbClr val="C00000"/>
                </a:solidFill>
              </a:rPr>
              <a:t>蓋旅館</a:t>
            </a:r>
            <a:r>
              <a:rPr lang="en-US" altLang="zh-TW" b="1" dirty="0" smtClean="0">
                <a:solidFill>
                  <a:srgbClr val="C00000"/>
                </a:solidFill>
              </a:rPr>
              <a:t>? </a:t>
            </a:r>
            <a:r>
              <a:rPr lang="zh-TW" altLang="en-US" b="1" dirty="0" smtClean="0">
                <a:solidFill>
                  <a:srgbClr val="C00000"/>
                </a:solidFill>
              </a:rPr>
              <a:t>造林</a:t>
            </a:r>
            <a:r>
              <a:rPr lang="en-US" altLang="zh-TW" b="1" dirty="0" smtClean="0">
                <a:solidFill>
                  <a:srgbClr val="C00000"/>
                </a:solidFill>
              </a:rPr>
              <a:t>:</a:t>
            </a:r>
            <a:r>
              <a:rPr lang="zh-TW" altLang="en-US" b="1" dirty="0" smtClean="0">
                <a:solidFill>
                  <a:srgbClr val="C00000"/>
                </a:solidFill>
              </a:rPr>
              <a:t>砍大樹</a:t>
            </a:r>
            <a:endParaRPr lang="en-US" altLang="zh-TW" b="1" dirty="0" smtClean="0">
              <a:solidFill>
                <a:srgbClr val="C00000"/>
              </a:solidFill>
            </a:endParaRPr>
          </a:p>
          <a:p>
            <a:pPr>
              <a:lnSpc>
                <a:spcPts val="2500"/>
              </a:lnSpc>
              <a:buNone/>
            </a:pPr>
            <a:r>
              <a:rPr lang="zh-TW" altLang="en-US" b="1" dirty="0" smtClean="0">
                <a:solidFill>
                  <a:srgbClr val="C00000"/>
                </a:solidFill>
              </a:rPr>
              <a:t>    種小樹 </a:t>
            </a:r>
            <a:r>
              <a:rPr lang="en-US" altLang="zh-TW" b="1" dirty="0" smtClean="0">
                <a:solidFill>
                  <a:srgbClr val="C00000"/>
                </a:solidFill>
              </a:rPr>
              <a:t>?</a:t>
            </a:r>
            <a:r>
              <a:rPr lang="zh-TW" altLang="en-US" b="1" dirty="0" smtClean="0">
                <a:solidFill>
                  <a:srgbClr val="C00000"/>
                </a:solidFill>
              </a:rPr>
              <a:t> 圖利他人或圖利自己 </a:t>
            </a:r>
            <a:r>
              <a:rPr lang="en-US" altLang="zh-TW" b="1" dirty="0" smtClean="0">
                <a:solidFill>
                  <a:srgbClr val="C00000"/>
                </a:solidFill>
              </a:rPr>
              <a:t>?</a:t>
            </a:r>
            <a:r>
              <a:rPr lang="zh-TW" altLang="en-US" b="1" dirty="0" smtClean="0">
                <a:solidFill>
                  <a:srgbClr val="C00000"/>
                </a:solidFill>
              </a:rPr>
              <a:t> （黑心政黨、 黑心政府、黑心官員</a:t>
            </a:r>
            <a:r>
              <a:rPr lang="en-US" altLang="zh-TW" b="1" dirty="0" smtClean="0">
                <a:solidFill>
                  <a:srgbClr val="C00000"/>
                </a:solidFill>
              </a:rPr>
              <a:t>?</a:t>
            </a:r>
            <a:r>
              <a:rPr lang="zh-TW" altLang="en-US" b="1" dirty="0" smtClean="0">
                <a:solidFill>
                  <a:srgbClr val="C00000"/>
                </a:solidFill>
              </a:rPr>
              <a:t> 無知官員</a:t>
            </a:r>
            <a:r>
              <a:rPr lang="en-US" altLang="zh-TW" b="1" dirty="0" smtClean="0">
                <a:solidFill>
                  <a:srgbClr val="C00000"/>
                </a:solidFill>
              </a:rPr>
              <a:t>?</a:t>
            </a:r>
            <a:r>
              <a:rPr lang="zh-TW" altLang="en-US" b="1" dirty="0" smtClean="0">
                <a:solidFill>
                  <a:srgbClr val="C00000"/>
                </a:solidFill>
              </a:rPr>
              <a:t>）</a:t>
            </a:r>
            <a:endParaRPr lang="zh-TW" altLang="zh-TW" b="1" dirty="0" smtClean="0">
              <a:solidFill>
                <a:srgbClr val="C00000"/>
              </a:solidFill>
            </a:endParaRPr>
          </a:p>
          <a:p>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1048544"/>
          </a:xfrm>
        </p:spPr>
        <p:txBody>
          <a:bodyPr/>
          <a:lstStyle/>
          <a:p>
            <a:pPr algn="ctr"/>
            <a:r>
              <a:rPr lang="zh-TW" altLang="zh-TW" b="1" dirty="0" smtClean="0">
                <a:solidFill>
                  <a:srgbClr val="C00000"/>
                </a:solidFill>
              </a:rPr>
              <a:t>「國土綜合開發計畫」</a:t>
            </a:r>
            <a:r>
              <a:rPr lang="zh-TW" altLang="en-US" b="1" dirty="0" smtClean="0">
                <a:solidFill>
                  <a:srgbClr val="C00000"/>
                </a:solidFill>
              </a:rPr>
              <a:t> （</a:t>
            </a:r>
            <a:r>
              <a:rPr lang="en-US" altLang="zh-TW" b="1" dirty="0" smtClean="0">
                <a:solidFill>
                  <a:srgbClr val="C00000"/>
                </a:solidFill>
              </a:rPr>
              <a:t>1995</a:t>
            </a:r>
            <a:r>
              <a:rPr lang="zh-TW" altLang="en-US" b="1" dirty="0" smtClean="0">
                <a:solidFill>
                  <a:srgbClr val="C00000"/>
                </a:solidFill>
              </a:rPr>
              <a:t>）</a:t>
            </a:r>
            <a:endParaRPr lang="zh-TW" altLang="en-US" b="1" dirty="0">
              <a:solidFill>
                <a:srgbClr val="C00000"/>
              </a:solidFill>
            </a:endParaRPr>
          </a:p>
        </p:txBody>
      </p:sp>
      <p:sp>
        <p:nvSpPr>
          <p:cNvPr id="3" name="內容版面配置區 2"/>
          <p:cNvSpPr>
            <a:spLocks noGrp="1"/>
          </p:cNvSpPr>
          <p:nvPr>
            <p:ph idx="1"/>
          </p:nvPr>
        </p:nvSpPr>
        <p:spPr>
          <a:xfrm>
            <a:off x="1117309" y="1268760"/>
            <a:ext cx="10157354" cy="4903440"/>
          </a:xfrm>
        </p:spPr>
        <p:txBody>
          <a:bodyPr>
            <a:normAutofit/>
          </a:bodyPr>
          <a:lstStyle/>
          <a:p>
            <a:pPr>
              <a:buClr>
                <a:srgbClr val="C00000"/>
              </a:buClr>
              <a:buFont typeface="Wingdings" pitchFamily="2" charset="2"/>
              <a:buChar char="Ø"/>
            </a:pPr>
            <a:r>
              <a:rPr lang="zh-TW" altLang="zh-TW" sz="3600" b="1" dirty="0" smtClean="0">
                <a:solidFill>
                  <a:srgbClr val="002060"/>
                </a:solidFill>
              </a:rPr>
              <a:t>維持北、中、南、東四個區域之劃分，但在發展理念與空間發展佈局上有很大之改變</a:t>
            </a:r>
            <a:r>
              <a:rPr lang="zh-TW" altLang="en-US" sz="3600" b="1" dirty="0" smtClean="0">
                <a:solidFill>
                  <a:srgbClr val="002060"/>
                </a:solidFill>
              </a:rPr>
              <a:t>。</a:t>
            </a:r>
            <a:endParaRPr lang="en-US" altLang="zh-TW" sz="3600" b="1" dirty="0" smtClean="0">
              <a:solidFill>
                <a:srgbClr val="002060"/>
              </a:solidFill>
            </a:endParaRPr>
          </a:p>
          <a:p>
            <a:pPr>
              <a:buClr>
                <a:srgbClr val="C00000"/>
              </a:buClr>
              <a:buFont typeface="Wingdings" pitchFamily="2" charset="2"/>
              <a:buChar char="Ø"/>
            </a:pPr>
            <a:r>
              <a:rPr lang="zh-TW" altLang="zh-TW" sz="3600" b="1" dirty="0" smtClean="0">
                <a:solidFill>
                  <a:srgbClr val="002060"/>
                </a:solidFill>
              </a:rPr>
              <a:t>回應永續發展理念，以生產、生活、生態之三生永續發展理念作為規劃核心</a:t>
            </a:r>
            <a:r>
              <a:rPr lang="zh-TW" altLang="en-US" sz="3600" b="1" dirty="0" smtClean="0">
                <a:solidFill>
                  <a:srgbClr val="002060"/>
                </a:solidFill>
              </a:rPr>
              <a:t>。</a:t>
            </a:r>
            <a:endParaRPr lang="en-US" altLang="zh-TW" sz="3600" b="1" dirty="0" smtClean="0">
              <a:solidFill>
                <a:srgbClr val="002060"/>
              </a:solidFill>
            </a:endParaRPr>
          </a:p>
          <a:p>
            <a:pPr>
              <a:buClr>
                <a:srgbClr val="C00000"/>
              </a:buClr>
              <a:buFont typeface="Wingdings" pitchFamily="2" charset="2"/>
              <a:buChar char="Ø"/>
            </a:pPr>
            <a:r>
              <a:rPr lang="zh-TW" altLang="zh-TW" sz="3600" b="1" dirty="0" smtClean="0">
                <a:solidFill>
                  <a:srgbClr val="002060"/>
                </a:solidFill>
              </a:rPr>
              <a:t>在空間發展佈局上則提出一心、二軸、三都會帶、二十生活圈之國土空間結構</a:t>
            </a:r>
            <a:r>
              <a:rPr lang="zh-TW" altLang="en-US" sz="3600" b="1" dirty="0" smtClean="0">
                <a:solidFill>
                  <a:srgbClr val="002060"/>
                </a:solidFill>
              </a:rPr>
              <a:t>。</a:t>
            </a:r>
            <a:endParaRPr lang="zh-TW" altLang="en-US" sz="3600" b="1" dirty="0">
              <a:solidFill>
                <a:srgbClr val="00206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7788" y="76200"/>
            <a:ext cx="11377264" cy="904528"/>
          </a:xfrm>
        </p:spPr>
        <p:txBody>
          <a:bodyPr/>
          <a:lstStyle/>
          <a:p>
            <a:pPr algn="ctr"/>
            <a:r>
              <a:rPr lang="zh-TW" altLang="zh-TW" b="1" dirty="0" smtClean="0">
                <a:solidFill>
                  <a:srgbClr val="C00000"/>
                </a:solidFill>
              </a:rPr>
              <a:t>加強海岸地區管理，因應氣候變遷與防災</a:t>
            </a:r>
            <a:endParaRPr lang="zh-TW" altLang="en-US" b="1" dirty="0">
              <a:solidFill>
                <a:srgbClr val="C00000"/>
              </a:solidFill>
            </a:endParaRPr>
          </a:p>
        </p:txBody>
      </p:sp>
      <p:sp>
        <p:nvSpPr>
          <p:cNvPr id="3" name="內容版面配置區 2"/>
          <p:cNvSpPr>
            <a:spLocks noGrp="1"/>
          </p:cNvSpPr>
          <p:nvPr>
            <p:ph idx="1"/>
          </p:nvPr>
        </p:nvSpPr>
        <p:spPr>
          <a:xfrm>
            <a:off x="405780" y="1052736"/>
            <a:ext cx="11521280" cy="5119464"/>
          </a:xfrm>
        </p:spPr>
        <p:txBody>
          <a:bodyPr>
            <a:normAutofit/>
          </a:bodyPr>
          <a:lstStyle/>
          <a:p>
            <a:pPr>
              <a:lnSpc>
                <a:spcPts val="3000"/>
              </a:lnSpc>
              <a:buFont typeface="Wingdings" pitchFamily="2" charset="2"/>
              <a:buChar char="Ø"/>
            </a:pPr>
            <a:r>
              <a:rPr lang="zh-TW" altLang="zh-TW" b="1" dirty="0" smtClean="0">
                <a:solidFill>
                  <a:srgbClr val="002060"/>
                </a:solidFill>
              </a:rPr>
              <a:t>因應氣候變遷趨勢及極端氣候之災害，應加強海岸地區之防災，並檢討調整各類型開發使用行為，以保障人民生命財產安全。海岸之利用管理目標為促進海岸地區天然資源之保育利用，各種開發利用行為應更為審慎，以達成海岸土地最適利用</a:t>
            </a:r>
            <a:r>
              <a:rPr lang="zh-TW" altLang="en-US" b="1" dirty="0" smtClean="0">
                <a:solidFill>
                  <a:srgbClr val="002060"/>
                </a:solidFill>
              </a:rPr>
              <a:t>。</a:t>
            </a:r>
            <a:endParaRPr lang="en-US" altLang="zh-TW" b="1" dirty="0" smtClean="0">
              <a:solidFill>
                <a:srgbClr val="002060"/>
              </a:solidFill>
            </a:endParaRPr>
          </a:p>
          <a:p>
            <a:pPr>
              <a:lnSpc>
                <a:spcPts val="3000"/>
              </a:lnSpc>
              <a:buNone/>
            </a:pPr>
            <a:r>
              <a:rPr lang="zh-TW" altLang="en-US" b="1" dirty="0" smtClean="0">
                <a:solidFill>
                  <a:srgbClr val="002060"/>
                </a:solidFill>
              </a:rPr>
              <a:t>    </a:t>
            </a:r>
            <a:r>
              <a:rPr lang="x-none" altLang="zh-TW" b="1" dirty="0" smtClean="0">
                <a:solidFill>
                  <a:srgbClr val="002060"/>
                </a:solidFill>
              </a:rPr>
              <a:t>避免</a:t>
            </a:r>
            <a:r>
              <a:rPr lang="zh-TW" altLang="en-US" b="1" dirty="0" smtClean="0">
                <a:solidFill>
                  <a:srgbClr val="002060"/>
                </a:solidFill>
              </a:rPr>
              <a:t>於一般保護區</a:t>
            </a:r>
            <a:r>
              <a:rPr lang="x-none" altLang="zh-TW" b="1" dirty="0" smtClean="0">
                <a:solidFill>
                  <a:srgbClr val="002060"/>
                </a:solidFill>
              </a:rPr>
              <a:t>辦理新訂或擴大都市計畫，若經內政部同意辦理新訂或擴大都市計畫，應考量區內資源分佈狀況，規劃適當土地使用分區保護之。</a:t>
            </a:r>
            <a:endParaRPr lang="en-US" altLang="zh-TW" b="1" dirty="0" smtClean="0">
              <a:solidFill>
                <a:srgbClr val="002060"/>
              </a:solidFill>
            </a:endParaRPr>
          </a:p>
          <a:p>
            <a:pPr>
              <a:lnSpc>
                <a:spcPts val="3000"/>
              </a:lnSpc>
              <a:buNone/>
            </a:pPr>
            <a:r>
              <a:rPr lang="zh-TW" altLang="en-US" b="1" dirty="0" smtClean="0">
                <a:solidFill>
                  <a:srgbClr val="002060"/>
                </a:solidFill>
              </a:rPr>
              <a:t>    </a:t>
            </a:r>
            <a:r>
              <a:rPr lang="zh-TW" altLang="zh-TW" b="1" dirty="0" smtClean="0">
                <a:solidFill>
                  <a:srgbClr val="002060"/>
                </a:solidFill>
              </a:rPr>
              <a:t>為避免沿海「自然保護區」及「一般保護區」範圍內之土地使用行為有影響保護標的或對環境資源造成衝擊，應參酌下列項目檢討「非都市土地使用管制規則」分別限縮容許使用項目、許可使用細目及強度</a:t>
            </a:r>
            <a:r>
              <a:rPr lang="zh-TW" altLang="en-US" b="1" dirty="0" smtClean="0">
                <a:solidFill>
                  <a:srgbClr val="002060"/>
                </a:solidFill>
              </a:rPr>
              <a:t>。</a:t>
            </a:r>
            <a:endParaRPr lang="en-US" altLang="zh-TW" b="1" dirty="0" smtClean="0">
              <a:solidFill>
                <a:srgbClr val="002060"/>
              </a:solidFill>
            </a:endParaRPr>
          </a:p>
          <a:p>
            <a:pPr>
              <a:lnSpc>
                <a:spcPts val="2000"/>
              </a:lnSpc>
              <a:buFont typeface="Wingdings" pitchFamily="2" charset="2"/>
              <a:buChar char="Ø"/>
            </a:pPr>
            <a:r>
              <a:rPr lang="zh-TW" altLang="en-US" b="1" dirty="0" smtClean="0">
                <a:solidFill>
                  <a:srgbClr val="C00000"/>
                </a:solidFill>
              </a:rPr>
              <a:t>魔鬼：</a:t>
            </a:r>
            <a:endParaRPr lang="en-US" altLang="zh-TW" b="1" dirty="0" smtClean="0">
              <a:solidFill>
                <a:srgbClr val="C00000"/>
              </a:solidFill>
            </a:endParaRPr>
          </a:p>
          <a:p>
            <a:pPr>
              <a:lnSpc>
                <a:spcPts val="2000"/>
              </a:lnSpc>
            </a:pPr>
            <a:r>
              <a:rPr lang="zh-TW" altLang="zh-TW" b="1" dirty="0" smtClean="0">
                <a:solidFill>
                  <a:srgbClr val="C00000"/>
                </a:solidFill>
              </a:rPr>
              <a:t>海岸</a:t>
            </a:r>
            <a:r>
              <a:rPr lang="zh-TW" altLang="en-US" b="1" dirty="0" smtClean="0">
                <a:solidFill>
                  <a:srgbClr val="C00000"/>
                </a:solidFill>
              </a:rPr>
              <a:t>未限制開發。</a:t>
            </a:r>
            <a:endParaRPr lang="en-US" altLang="zh-TW" dirty="0" smtClean="0">
              <a:solidFill>
                <a:srgbClr val="C00000"/>
              </a:solidFill>
            </a:endParaRPr>
          </a:p>
          <a:p>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5780" y="76200"/>
            <a:ext cx="11593288" cy="904528"/>
          </a:xfrm>
        </p:spPr>
        <p:txBody>
          <a:bodyPr/>
          <a:lstStyle/>
          <a:p>
            <a:pPr algn="ctr"/>
            <a:r>
              <a:rPr lang="zh-TW" altLang="zh-TW" b="1" dirty="0" smtClean="0">
                <a:solidFill>
                  <a:srgbClr val="C00000"/>
                </a:solidFill>
              </a:rPr>
              <a:t>農地</a:t>
            </a:r>
            <a:r>
              <a:rPr lang="zh-TW" altLang="en-US" b="1" dirty="0" smtClean="0">
                <a:solidFill>
                  <a:srgbClr val="C00000"/>
                </a:solidFill>
              </a:rPr>
              <a:t>保護</a:t>
            </a:r>
            <a:endParaRPr lang="zh-TW" altLang="en-US" b="1" dirty="0">
              <a:solidFill>
                <a:srgbClr val="C00000"/>
              </a:solidFill>
            </a:endParaRPr>
          </a:p>
        </p:txBody>
      </p:sp>
      <p:sp>
        <p:nvSpPr>
          <p:cNvPr id="3" name="內容版面配置區 2"/>
          <p:cNvSpPr>
            <a:spLocks noGrp="1"/>
          </p:cNvSpPr>
          <p:nvPr>
            <p:ph idx="1"/>
          </p:nvPr>
        </p:nvSpPr>
        <p:spPr>
          <a:xfrm>
            <a:off x="189755" y="908720"/>
            <a:ext cx="11999069" cy="5949280"/>
          </a:xfrm>
        </p:spPr>
        <p:txBody>
          <a:bodyPr>
            <a:normAutofit fontScale="92500"/>
          </a:bodyPr>
          <a:lstStyle/>
          <a:p>
            <a:pPr>
              <a:lnSpc>
                <a:spcPts val="3500"/>
              </a:lnSpc>
            </a:pPr>
            <a:r>
              <a:rPr lang="zh-TW" altLang="zh-TW" b="1" dirty="0" smtClean="0">
                <a:solidFill>
                  <a:srgbClr val="002060"/>
                </a:solidFill>
              </a:rPr>
              <a:t>依據全國糧食安全需求，訂定農地需求總量及檢討使用管制規定</a:t>
            </a:r>
            <a:r>
              <a:rPr lang="zh-TW" altLang="en-US" b="1" dirty="0" smtClean="0">
                <a:solidFill>
                  <a:srgbClr val="002060"/>
                </a:solidFill>
              </a:rPr>
              <a:t>；</a:t>
            </a:r>
            <a:r>
              <a:rPr lang="zh-TW" altLang="zh-TW" b="1" dirty="0" smtClean="0">
                <a:solidFill>
                  <a:srgbClr val="002060"/>
                </a:solidFill>
              </a:rPr>
              <a:t>全國農地需求總量</a:t>
            </a:r>
            <a:r>
              <a:rPr lang="zh-TW" altLang="en-US" b="1" dirty="0" smtClean="0">
                <a:solidFill>
                  <a:srgbClr val="002060"/>
                </a:solidFill>
              </a:rPr>
              <a:t>： </a:t>
            </a:r>
            <a:r>
              <a:rPr lang="en-US" altLang="zh-TW" b="1" dirty="0" smtClean="0">
                <a:solidFill>
                  <a:srgbClr val="002060"/>
                </a:solidFill>
              </a:rPr>
              <a:t>74~81</a:t>
            </a:r>
            <a:r>
              <a:rPr lang="zh-TW" altLang="zh-TW" b="1" dirty="0" smtClean="0">
                <a:solidFill>
                  <a:srgbClr val="002060"/>
                </a:solidFill>
              </a:rPr>
              <a:t>萬公頃</a:t>
            </a:r>
            <a:r>
              <a:rPr lang="zh-TW" altLang="en-US" b="1" dirty="0" smtClean="0">
                <a:solidFill>
                  <a:srgbClr val="002060"/>
                </a:solidFill>
              </a:rPr>
              <a:t>。</a:t>
            </a:r>
            <a:endParaRPr lang="en-US" altLang="zh-TW" b="1" dirty="0" smtClean="0">
              <a:solidFill>
                <a:srgbClr val="002060"/>
              </a:solidFill>
            </a:endParaRPr>
          </a:p>
          <a:p>
            <a:pPr>
              <a:lnSpc>
                <a:spcPts val="3500"/>
              </a:lnSpc>
            </a:pPr>
            <a:r>
              <a:rPr lang="zh-TW" altLang="zh-TW" b="1" dirty="0" smtClean="0">
                <a:solidFill>
                  <a:srgbClr val="002060"/>
                </a:solidFill>
              </a:rPr>
              <a:t>修訂特定農業區及一般農業區之劃定或檢討變更原則，明定特定農業區應儘量避免變更使用，並限縮特定農業區容許使用項目</a:t>
            </a:r>
            <a:r>
              <a:rPr lang="zh-TW" altLang="en-US" b="1" dirty="0" smtClean="0">
                <a:solidFill>
                  <a:srgbClr val="002060"/>
                </a:solidFill>
              </a:rPr>
              <a:t>，</a:t>
            </a:r>
            <a:r>
              <a:rPr lang="zh-TW" altLang="zh-TW" b="1" dirty="0" smtClean="0">
                <a:solidFill>
                  <a:srgbClr val="002060"/>
                </a:solidFill>
              </a:rPr>
              <a:t>以利後續重新檢討特定農業區及一般農業區之區位及範圍。</a:t>
            </a:r>
            <a:endParaRPr lang="en-US" altLang="zh-TW" b="1" dirty="0" smtClean="0">
              <a:solidFill>
                <a:srgbClr val="002060"/>
              </a:solidFill>
            </a:endParaRPr>
          </a:p>
          <a:p>
            <a:pPr>
              <a:lnSpc>
                <a:spcPts val="3500"/>
              </a:lnSpc>
            </a:pPr>
            <a:r>
              <a:rPr lang="zh-TW" altLang="zh-TW" b="1" dirty="0" smtClean="0">
                <a:solidFill>
                  <a:srgbClr val="002060"/>
                </a:solidFill>
              </a:rPr>
              <a:t>辦理農地資源總盤查及農地資源空間規劃，進行農地分類分級作業，積極維護優良農地之品質與數量，儘量避免變更轉用。</a:t>
            </a:r>
            <a:endParaRPr lang="en-US" altLang="zh-TW" b="1" dirty="0" smtClean="0">
              <a:solidFill>
                <a:srgbClr val="002060"/>
              </a:solidFill>
            </a:endParaRPr>
          </a:p>
          <a:p>
            <a:pPr>
              <a:buFont typeface="Wingdings" pitchFamily="2" charset="2"/>
              <a:buChar char="Ø"/>
            </a:pPr>
            <a:r>
              <a:rPr lang="zh-TW" altLang="en-US" b="1" dirty="0" smtClean="0">
                <a:solidFill>
                  <a:srgbClr val="C00000"/>
                </a:solidFill>
              </a:rPr>
              <a:t>魔鬼：</a:t>
            </a:r>
            <a:endParaRPr lang="en-US" altLang="zh-TW" b="1" dirty="0" smtClean="0">
              <a:solidFill>
                <a:srgbClr val="C00000"/>
              </a:solidFill>
            </a:endParaRPr>
          </a:p>
          <a:p>
            <a:r>
              <a:rPr lang="zh-TW" altLang="en-US" b="1" dirty="0" smtClean="0">
                <a:solidFill>
                  <a:srgbClr val="C00000"/>
                </a:solidFill>
              </a:rPr>
              <a:t>投鼠忌器，不敢劃設重要農業用地，限制重要農業用地之開發行為，維護其農業生產環境之完整性。</a:t>
            </a:r>
            <a:endParaRPr lang="en-US" altLang="zh-TW" b="1" dirty="0" smtClean="0">
              <a:solidFill>
                <a:srgbClr val="C00000"/>
              </a:solidFill>
            </a:endParaRPr>
          </a:p>
          <a:p>
            <a:r>
              <a:rPr lang="zh-TW" altLang="en-US" b="1" dirty="0" smtClean="0">
                <a:solidFill>
                  <a:srgbClr val="C00000"/>
                </a:solidFill>
              </a:rPr>
              <a:t>鬆弛保護</a:t>
            </a:r>
            <a:r>
              <a:rPr lang="en-US" altLang="zh-TW" b="1" dirty="0" smtClean="0">
                <a:solidFill>
                  <a:srgbClr val="C00000"/>
                </a:solidFill>
              </a:rPr>
              <a:t>74~81</a:t>
            </a:r>
            <a:r>
              <a:rPr lang="zh-TW" altLang="zh-TW" b="1" dirty="0" smtClean="0">
                <a:solidFill>
                  <a:srgbClr val="C00000"/>
                </a:solidFill>
              </a:rPr>
              <a:t>萬公頃</a:t>
            </a:r>
            <a:r>
              <a:rPr lang="zh-TW" altLang="en-US" b="1" dirty="0" smtClean="0">
                <a:solidFill>
                  <a:srgbClr val="C00000"/>
                </a:solidFill>
              </a:rPr>
              <a:t>農地，不如嚴格保護</a:t>
            </a:r>
            <a:r>
              <a:rPr lang="en-US" altLang="zh-TW" b="1" dirty="0" smtClean="0">
                <a:solidFill>
                  <a:srgbClr val="C00000"/>
                </a:solidFill>
              </a:rPr>
              <a:t>30</a:t>
            </a:r>
            <a:r>
              <a:rPr lang="zh-TW" altLang="en-US" b="1" dirty="0" smtClean="0">
                <a:solidFill>
                  <a:srgbClr val="C00000"/>
                </a:solidFill>
              </a:rPr>
              <a:t>萬至</a:t>
            </a:r>
            <a:r>
              <a:rPr lang="en-US" altLang="zh-TW" b="1" dirty="0" smtClean="0">
                <a:solidFill>
                  <a:srgbClr val="C00000"/>
                </a:solidFill>
              </a:rPr>
              <a:t>40</a:t>
            </a:r>
            <a:r>
              <a:rPr lang="zh-TW" altLang="en-US" b="1" dirty="0" smtClean="0">
                <a:solidFill>
                  <a:srgbClr val="C00000"/>
                </a:solidFill>
              </a:rPr>
              <a:t>萬公頃重要農業用地。</a:t>
            </a:r>
            <a:endParaRPr lang="en-US" altLang="zh-TW" b="1" dirty="0" smtClean="0">
              <a:solidFill>
                <a:srgbClr val="C00000"/>
              </a:solidFill>
            </a:endParaRPr>
          </a:p>
          <a:p>
            <a:r>
              <a:rPr lang="zh-TW" altLang="en-US" b="1" dirty="0" smtClean="0">
                <a:solidFill>
                  <a:srgbClr val="C00000"/>
                </a:solidFill>
              </a:rPr>
              <a:t>仍然不敢面對「農舍」興建制度破壞農業生產環境與圖利特定對象之事實。</a:t>
            </a:r>
            <a:endParaRPr lang="en-US" altLang="zh-TW" b="1" dirty="0" smtClean="0">
              <a:solidFill>
                <a:srgbClr val="C00000"/>
              </a:solidFill>
            </a:endParaRPr>
          </a:p>
          <a:p>
            <a:endParaRPr lang="en-US" altLang="zh-TW" dirty="0" smtClean="0">
              <a:solidFill>
                <a:srgbClr val="C00000"/>
              </a:solidFill>
            </a:endParaRPr>
          </a:p>
          <a:p>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9797" y="76200"/>
            <a:ext cx="10724867" cy="904528"/>
          </a:xfrm>
        </p:spPr>
        <p:txBody>
          <a:bodyPr/>
          <a:lstStyle/>
          <a:p>
            <a:pPr algn="ctr"/>
            <a:r>
              <a:rPr lang="zh-TW" altLang="en-US" b="1" dirty="0" smtClean="0">
                <a:solidFill>
                  <a:srgbClr val="C00000"/>
                </a:solidFill>
              </a:rPr>
              <a:t>漠視</a:t>
            </a:r>
            <a:r>
              <a:rPr lang="zh-TW" altLang="zh-TW" b="1" dirty="0" smtClean="0">
                <a:solidFill>
                  <a:srgbClr val="C00000"/>
                </a:solidFill>
              </a:rPr>
              <a:t>弱勢區域</a:t>
            </a:r>
            <a:endParaRPr lang="zh-TW" altLang="en-US" b="1" dirty="0">
              <a:solidFill>
                <a:srgbClr val="C00000"/>
              </a:solidFill>
            </a:endParaRPr>
          </a:p>
        </p:txBody>
      </p:sp>
      <p:sp>
        <p:nvSpPr>
          <p:cNvPr id="3" name="內容版面配置區 2"/>
          <p:cNvSpPr>
            <a:spLocks noGrp="1"/>
          </p:cNvSpPr>
          <p:nvPr>
            <p:ph idx="1"/>
          </p:nvPr>
        </p:nvSpPr>
        <p:spPr>
          <a:xfrm>
            <a:off x="405781" y="1196752"/>
            <a:ext cx="11449272" cy="5328592"/>
          </a:xfrm>
        </p:spPr>
        <p:txBody>
          <a:bodyPr>
            <a:normAutofit/>
          </a:bodyPr>
          <a:lstStyle/>
          <a:p>
            <a:pPr>
              <a:buClr>
                <a:srgbClr val="1903BD"/>
              </a:buClr>
              <a:buFont typeface="Wingdings" pitchFamily="2" charset="2"/>
              <a:buChar char="Ø"/>
            </a:pPr>
            <a:r>
              <a:rPr lang="zh-TW" altLang="zh-TW" sz="2800" b="1" dirty="0" smtClean="0"/>
              <a:t>弱勢區域包括：花東區域與澎金馬離島區域，其都市與產業發展條件不可強求發展，否者將會錯置資源，並遭致自然資源、景觀與文化資源之破壞。</a:t>
            </a:r>
            <a:endParaRPr lang="en-US" altLang="zh-TW" sz="2800" b="1" dirty="0" smtClean="0"/>
          </a:p>
          <a:p>
            <a:pPr>
              <a:buClr>
                <a:srgbClr val="1903BD"/>
              </a:buClr>
              <a:buFont typeface="Wingdings" pitchFamily="2" charset="2"/>
              <a:buChar char="Ø"/>
            </a:pPr>
            <a:r>
              <a:rPr lang="zh-TW" altLang="zh-TW" sz="2800" b="1" dirty="0" smtClean="0"/>
              <a:t>弱勢區域之規劃應審慎評估其發展機會與限制，在資源永續利用原則下，尋求適合之資源利用模式，儘量避免不適當之開發與建設。</a:t>
            </a:r>
            <a:endParaRPr lang="en-US" altLang="zh-TW" sz="2800" b="1" dirty="0" smtClean="0"/>
          </a:p>
          <a:p>
            <a:pPr>
              <a:buClr>
                <a:srgbClr val="1903BD"/>
              </a:buClr>
              <a:buFont typeface="Wingdings" pitchFamily="2" charset="2"/>
              <a:buChar char="Ø"/>
            </a:pPr>
            <a:r>
              <a:rPr lang="zh-TW" altLang="zh-TW" sz="2800" b="1" dirty="0" smtClean="0"/>
              <a:t>修正「財政收支劃分法」給予弱勢縣市政府較優條件之補助，以及設置「弱勢區域發展基金」，用以維護弱勢區域之自然環境、改善地方產業發展條件，提升居民之生活、居住與工作環境品質，照顧弱勢族群之生計，以確保弱勢區域每一居民都能過著有尊嚴的生活。</a:t>
            </a:r>
            <a:endParaRPr lang="zh-TW" altLang="zh-TW"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832520"/>
          </a:xfrm>
        </p:spPr>
        <p:txBody>
          <a:bodyPr/>
          <a:lstStyle/>
          <a:p>
            <a:pPr algn="ctr"/>
            <a:r>
              <a:rPr lang="zh-TW" altLang="en-US" b="1" dirty="0" smtClean="0">
                <a:solidFill>
                  <a:srgbClr val="C00000"/>
                </a:solidFill>
              </a:rPr>
              <a:t>開發與保育利益平衡機制</a:t>
            </a:r>
            <a:endParaRPr lang="zh-TW" altLang="en-US" b="1" dirty="0">
              <a:solidFill>
                <a:srgbClr val="C00000"/>
              </a:solidFill>
            </a:endParaRPr>
          </a:p>
        </p:txBody>
      </p:sp>
      <p:sp>
        <p:nvSpPr>
          <p:cNvPr id="3" name="內容版面配置區 2"/>
          <p:cNvSpPr>
            <a:spLocks noGrp="1"/>
          </p:cNvSpPr>
          <p:nvPr>
            <p:ph idx="1"/>
          </p:nvPr>
        </p:nvSpPr>
        <p:spPr>
          <a:xfrm>
            <a:off x="477788" y="1124744"/>
            <a:ext cx="11449271" cy="5047456"/>
          </a:xfrm>
        </p:spPr>
        <p:txBody>
          <a:bodyPr/>
          <a:lstStyle/>
          <a:p>
            <a:pPr>
              <a:lnSpc>
                <a:spcPts val="4000"/>
              </a:lnSpc>
            </a:pPr>
            <a:r>
              <a:rPr lang="zh-TW" altLang="en-US" sz="3200" b="1" dirty="0" smtClean="0">
                <a:solidFill>
                  <a:srgbClr val="002060"/>
                </a:solidFill>
              </a:rPr>
              <a:t>全國區域計畫絕口不談如何平衡開發與保育間之利益，亦即，僅強調鬆綁開發限制，避免直接</a:t>
            </a:r>
            <a:r>
              <a:rPr lang="zh-TW" altLang="zh-TW" sz="3200" b="1" dirty="0" smtClean="0">
                <a:solidFill>
                  <a:srgbClr val="002060"/>
                </a:solidFill>
              </a:rPr>
              <a:t>限縮人民權利義務關係</a:t>
            </a:r>
            <a:r>
              <a:rPr lang="zh-TW" altLang="en-US" sz="3200" b="1" dirty="0" smtClean="0">
                <a:solidFill>
                  <a:srgbClr val="002060"/>
                </a:solidFill>
              </a:rPr>
              <a:t>，不碰觸國土開發利益如何共享，以及開發者之保育義務，包括：如何補償保育者所創造之公共利益。</a:t>
            </a:r>
            <a:endParaRPr lang="en-US" altLang="zh-TW" sz="3200" b="1" dirty="0" smtClean="0">
              <a:solidFill>
                <a:srgbClr val="002060"/>
              </a:solidFill>
            </a:endParaRPr>
          </a:p>
          <a:p>
            <a:endParaRPr lang="en-US" altLang="zh-TW" dirty="0" smtClean="0"/>
          </a:p>
          <a:p>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1048544"/>
          </a:xfrm>
        </p:spPr>
        <p:txBody>
          <a:bodyPr/>
          <a:lstStyle/>
          <a:p>
            <a:pPr algn="ctr"/>
            <a:r>
              <a:rPr lang="zh-TW" altLang="en-US" b="1" dirty="0" smtClean="0">
                <a:solidFill>
                  <a:srgbClr val="C00000"/>
                </a:solidFill>
              </a:rPr>
              <a:t>水土保持法修法背景</a:t>
            </a:r>
            <a:endParaRPr lang="zh-TW" altLang="en-US" b="1" dirty="0">
              <a:solidFill>
                <a:srgbClr val="C00000"/>
              </a:solidFill>
            </a:endParaRPr>
          </a:p>
        </p:txBody>
      </p:sp>
      <p:sp>
        <p:nvSpPr>
          <p:cNvPr id="3" name="內容版面配置區 2"/>
          <p:cNvSpPr>
            <a:spLocks noGrp="1"/>
          </p:cNvSpPr>
          <p:nvPr>
            <p:ph idx="1"/>
          </p:nvPr>
        </p:nvSpPr>
        <p:spPr>
          <a:xfrm>
            <a:off x="477788" y="1268760"/>
            <a:ext cx="11305256" cy="5040560"/>
          </a:xfrm>
        </p:spPr>
        <p:txBody>
          <a:bodyPr>
            <a:normAutofit fontScale="85000" lnSpcReduction="10000"/>
          </a:bodyPr>
          <a:lstStyle/>
          <a:p>
            <a:pPr>
              <a:lnSpc>
                <a:spcPts val="4000"/>
              </a:lnSpc>
            </a:pPr>
            <a:r>
              <a:rPr lang="zh-TW" altLang="zh-TW" sz="3600" b="1" dirty="0" smtClean="0">
                <a:solidFill>
                  <a:srgbClr val="002060"/>
                </a:solidFill>
              </a:rPr>
              <a:t>農委會表示，「水土保持法」自民國</a:t>
            </a:r>
            <a:r>
              <a:rPr lang="en-US" altLang="zh-TW" sz="3600" b="1" dirty="0" smtClean="0">
                <a:solidFill>
                  <a:srgbClr val="002060"/>
                </a:solidFill>
              </a:rPr>
              <a:t>83</a:t>
            </a:r>
            <a:r>
              <a:rPr lang="zh-TW" altLang="zh-TW" sz="3600" b="1" dirty="0" smtClean="0">
                <a:solidFill>
                  <a:srgbClr val="002060"/>
                </a:solidFill>
              </a:rPr>
              <a:t>年</a:t>
            </a:r>
            <a:r>
              <a:rPr lang="en-US" altLang="zh-TW" sz="3600" b="1" dirty="0" smtClean="0">
                <a:solidFill>
                  <a:srgbClr val="002060"/>
                </a:solidFill>
              </a:rPr>
              <a:t>5</a:t>
            </a:r>
            <a:r>
              <a:rPr lang="zh-TW" altLang="zh-TW" sz="3600" b="1" dirty="0" smtClean="0">
                <a:solidFill>
                  <a:srgbClr val="002060"/>
                </a:solidFill>
              </a:rPr>
              <a:t>月</a:t>
            </a:r>
            <a:r>
              <a:rPr lang="en-US" altLang="zh-TW" sz="3600" b="1" dirty="0" smtClean="0">
                <a:solidFill>
                  <a:srgbClr val="002060"/>
                </a:solidFill>
              </a:rPr>
              <a:t>27</a:t>
            </a:r>
            <a:r>
              <a:rPr lang="zh-TW" altLang="zh-TW" sz="3600" b="1" dirty="0" smtClean="0">
                <a:solidFill>
                  <a:srgbClr val="002060"/>
                </a:solidFill>
              </a:rPr>
              <a:t>日制定公 布，至</a:t>
            </a:r>
            <a:r>
              <a:rPr lang="en-US" altLang="zh-TW" sz="3600" b="1" dirty="0" smtClean="0">
                <a:solidFill>
                  <a:srgbClr val="002060"/>
                </a:solidFill>
              </a:rPr>
              <a:t>92</a:t>
            </a:r>
            <a:r>
              <a:rPr lang="zh-TW" altLang="zh-TW" sz="3600" b="1" dirty="0" smtClean="0">
                <a:solidFill>
                  <a:srgbClr val="002060"/>
                </a:solidFill>
              </a:rPr>
              <a:t>年</a:t>
            </a:r>
            <a:r>
              <a:rPr lang="en-US" altLang="zh-TW" sz="3600" b="1" dirty="0" smtClean="0">
                <a:solidFill>
                  <a:srgbClr val="002060"/>
                </a:solidFill>
              </a:rPr>
              <a:t>12</a:t>
            </a:r>
            <a:r>
              <a:rPr lang="zh-TW" altLang="zh-TW" sz="3600" b="1" dirty="0" smtClean="0">
                <a:solidFill>
                  <a:srgbClr val="002060"/>
                </a:solidFill>
              </a:rPr>
              <a:t>月</a:t>
            </a:r>
            <a:r>
              <a:rPr lang="en-US" altLang="zh-TW" sz="3600" b="1" dirty="0" smtClean="0">
                <a:solidFill>
                  <a:srgbClr val="002060"/>
                </a:solidFill>
              </a:rPr>
              <a:t>17</a:t>
            </a:r>
            <a:r>
              <a:rPr lang="zh-TW" altLang="zh-TW" sz="3600" b="1" dirty="0" smtClean="0">
                <a:solidFill>
                  <a:srgbClr val="002060"/>
                </a:solidFill>
              </a:rPr>
              <a:t>日止，歷經</a:t>
            </a:r>
            <a:r>
              <a:rPr lang="en-US" altLang="zh-TW" sz="3600" b="1" dirty="0" smtClean="0">
                <a:solidFill>
                  <a:srgbClr val="002060"/>
                </a:solidFill>
              </a:rPr>
              <a:t>3</a:t>
            </a:r>
            <a:r>
              <a:rPr lang="zh-TW" altLang="zh-TW" sz="3600" b="1" dirty="0" smtClean="0">
                <a:solidFill>
                  <a:srgbClr val="002060"/>
                </a:solidFill>
              </a:rPr>
              <a:t>次修正，迄今已逾</a:t>
            </a:r>
            <a:r>
              <a:rPr lang="en-US" altLang="zh-TW" sz="3600" b="1" dirty="0" smtClean="0">
                <a:solidFill>
                  <a:srgbClr val="002060"/>
                </a:solidFill>
              </a:rPr>
              <a:t>9</a:t>
            </a:r>
            <a:r>
              <a:rPr lang="zh-TW" altLang="zh-TW" sz="3600" b="1" dirty="0" smtClean="0">
                <a:solidFill>
                  <a:srgbClr val="002060"/>
                </a:solidFill>
              </a:rPr>
              <a:t>年未作修正。</a:t>
            </a:r>
            <a:endParaRPr lang="en-US" altLang="zh-TW" sz="3600" b="1" dirty="0" smtClean="0">
              <a:solidFill>
                <a:srgbClr val="002060"/>
              </a:solidFill>
            </a:endParaRPr>
          </a:p>
          <a:p>
            <a:pPr>
              <a:lnSpc>
                <a:spcPts val="4000"/>
              </a:lnSpc>
            </a:pPr>
            <a:r>
              <a:rPr lang="zh-TW" altLang="zh-TW" sz="3600" b="1" dirty="0" smtClean="0">
                <a:solidFill>
                  <a:srgbClr val="002060"/>
                </a:solidFill>
              </a:rPr>
              <a:t>為符時宜，賡續落實山坡地的水土保持處理與維護，針對山坡地劃定、檢討變更及特定水土 保持區</a:t>
            </a:r>
            <a:r>
              <a:rPr lang="zh-TW" altLang="en-US" sz="3600" b="1" dirty="0" smtClean="0">
                <a:solidFill>
                  <a:srgbClr val="002060"/>
                </a:solidFill>
              </a:rPr>
              <a:t>之</a:t>
            </a:r>
            <a:r>
              <a:rPr lang="zh-TW" altLang="zh-TW" sz="3600" b="1" dirty="0" smtClean="0">
                <a:solidFill>
                  <a:srgbClr val="002060"/>
                </a:solidFill>
              </a:rPr>
              <a:t>管理機制等事項，因此擬具「水土保持法」部分條文修正草案。</a:t>
            </a:r>
            <a:endParaRPr lang="en-US" altLang="zh-TW" sz="3600" b="1" dirty="0" smtClean="0">
              <a:solidFill>
                <a:srgbClr val="002060"/>
              </a:solidFill>
            </a:endParaRPr>
          </a:p>
          <a:p>
            <a:pPr>
              <a:lnSpc>
                <a:spcPts val="4000"/>
              </a:lnSpc>
            </a:pPr>
            <a:r>
              <a:rPr lang="zh-TW" altLang="zh-TW" sz="3600" b="1" dirty="0" smtClean="0">
                <a:solidFill>
                  <a:srgbClr val="002060"/>
                </a:solidFill>
              </a:rPr>
              <a:t>行政院</a:t>
            </a:r>
            <a:r>
              <a:rPr lang="zh-TW" altLang="en-US" sz="3600" b="1" dirty="0" smtClean="0">
                <a:solidFill>
                  <a:srgbClr val="002060"/>
                </a:solidFill>
              </a:rPr>
              <a:t>於</a:t>
            </a:r>
            <a:r>
              <a:rPr lang="en-US" altLang="zh-TW" sz="3600" b="1" dirty="0" smtClean="0">
                <a:solidFill>
                  <a:srgbClr val="002060"/>
                </a:solidFill>
              </a:rPr>
              <a:t>2013</a:t>
            </a:r>
            <a:r>
              <a:rPr lang="zh-TW" altLang="en-US" sz="3600" b="1" dirty="0" smtClean="0">
                <a:solidFill>
                  <a:srgbClr val="002060"/>
                </a:solidFill>
              </a:rPr>
              <a:t>年</a:t>
            </a:r>
            <a:r>
              <a:rPr lang="en-US" altLang="zh-TW" sz="3600" b="1" dirty="0" smtClean="0">
                <a:solidFill>
                  <a:srgbClr val="002060"/>
                </a:solidFill>
              </a:rPr>
              <a:t>6</a:t>
            </a:r>
            <a:r>
              <a:rPr lang="zh-TW" altLang="zh-TW" sz="3600" b="1" dirty="0" smtClean="0">
                <a:solidFill>
                  <a:srgbClr val="002060"/>
                </a:solidFill>
              </a:rPr>
              <a:t>月</a:t>
            </a:r>
            <a:r>
              <a:rPr lang="en-US" altLang="zh-TW" sz="3600" b="1" dirty="0" smtClean="0">
                <a:solidFill>
                  <a:srgbClr val="002060"/>
                </a:solidFill>
              </a:rPr>
              <a:t>13</a:t>
            </a:r>
            <a:r>
              <a:rPr lang="zh-TW" altLang="zh-TW" sz="3600" b="1" dirty="0" smtClean="0">
                <a:solidFill>
                  <a:srgbClr val="002060"/>
                </a:solidFill>
              </a:rPr>
              <a:t>日通過農委會水土保持局所擬《水土保持法》部分條文修正案</a:t>
            </a:r>
            <a:r>
              <a:rPr lang="zh-TW" altLang="en-US" sz="3600" b="1" dirty="0" smtClean="0">
                <a:solidFill>
                  <a:srgbClr val="002060"/>
                </a:solidFill>
              </a:rPr>
              <a:t>。 </a:t>
            </a:r>
            <a:r>
              <a:rPr lang="en-US" altLang="zh-TW" sz="3600" b="1" dirty="0" smtClean="0">
                <a:solidFill>
                  <a:srgbClr val="002060"/>
                </a:solidFill>
              </a:rPr>
              <a:t/>
            </a:r>
            <a:br>
              <a:rPr lang="en-US" altLang="zh-TW" sz="3600" b="1" dirty="0" smtClean="0">
                <a:solidFill>
                  <a:srgbClr val="002060"/>
                </a:solidFill>
              </a:rPr>
            </a:br>
            <a:endParaRPr lang="zh-TW" altLang="en-US" sz="3600" b="1" dirty="0">
              <a:solidFill>
                <a:srgbClr val="00206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9796" y="76200"/>
            <a:ext cx="10724867" cy="832520"/>
          </a:xfrm>
        </p:spPr>
        <p:txBody>
          <a:bodyPr/>
          <a:lstStyle/>
          <a:p>
            <a:pPr algn="ctr"/>
            <a:r>
              <a:rPr lang="zh-TW" altLang="en-US" b="1" dirty="0" smtClean="0">
                <a:solidFill>
                  <a:srgbClr val="C00000"/>
                </a:solidFill>
              </a:rPr>
              <a:t>限縮</a:t>
            </a:r>
            <a:r>
              <a:rPr lang="zh-TW" altLang="zh-TW" b="1" dirty="0" smtClean="0">
                <a:solidFill>
                  <a:srgbClr val="C00000"/>
                </a:solidFill>
              </a:rPr>
              <a:t>特定水土保持區</a:t>
            </a:r>
            <a:r>
              <a:rPr lang="zh-TW" altLang="en-US" b="1" dirty="0" smtClean="0">
                <a:solidFill>
                  <a:srgbClr val="C00000"/>
                </a:solidFill>
              </a:rPr>
              <a:t>之劃設</a:t>
            </a:r>
            <a:endParaRPr lang="zh-TW" altLang="en-US" b="1" dirty="0">
              <a:solidFill>
                <a:srgbClr val="C00000"/>
              </a:solidFill>
            </a:endParaRPr>
          </a:p>
        </p:txBody>
      </p:sp>
      <p:sp>
        <p:nvSpPr>
          <p:cNvPr id="3" name="內容版面配置區 2"/>
          <p:cNvSpPr>
            <a:spLocks noGrp="1"/>
          </p:cNvSpPr>
          <p:nvPr>
            <p:ph idx="1"/>
          </p:nvPr>
        </p:nvSpPr>
        <p:spPr>
          <a:xfrm>
            <a:off x="333772" y="980728"/>
            <a:ext cx="11665296" cy="5688632"/>
          </a:xfrm>
        </p:spPr>
        <p:txBody>
          <a:bodyPr>
            <a:noAutofit/>
          </a:bodyPr>
          <a:lstStyle/>
          <a:p>
            <a:pPr>
              <a:lnSpc>
                <a:spcPts val="3000"/>
              </a:lnSpc>
              <a:buFont typeface="Wingdings" pitchFamily="2" charset="2"/>
              <a:buChar char="Ø"/>
            </a:pPr>
            <a:r>
              <a:rPr lang="zh-TW" altLang="en-US" b="1" dirty="0" smtClean="0">
                <a:solidFill>
                  <a:schemeClr val="tx2"/>
                </a:solidFill>
              </a:rPr>
              <a:t>原水土保持法</a:t>
            </a:r>
            <a:r>
              <a:rPr lang="zh-TW" altLang="zh-TW" b="1" dirty="0" smtClean="0">
                <a:solidFill>
                  <a:schemeClr val="tx2"/>
                </a:solidFill>
              </a:rPr>
              <a:t>第</a:t>
            </a:r>
            <a:r>
              <a:rPr lang="en-US" altLang="zh-TW" b="1" dirty="0" smtClean="0">
                <a:solidFill>
                  <a:schemeClr val="tx2"/>
                </a:solidFill>
              </a:rPr>
              <a:t> 16 </a:t>
            </a:r>
            <a:r>
              <a:rPr lang="zh-TW" altLang="zh-TW" b="1" dirty="0" smtClean="0">
                <a:solidFill>
                  <a:schemeClr val="tx2"/>
                </a:solidFill>
              </a:rPr>
              <a:t>條</a:t>
            </a:r>
            <a:r>
              <a:rPr lang="zh-TW" altLang="en-US" b="1" dirty="0" smtClean="0">
                <a:solidFill>
                  <a:schemeClr val="tx2"/>
                </a:solidFill>
              </a:rPr>
              <a:t>： </a:t>
            </a:r>
            <a:endParaRPr lang="en-US" altLang="zh-TW" b="1" dirty="0" smtClean="0">
              <a:solidFill>
                <a:schemeClr val="tx2"/>
              </a:solidFill>
            </a:endParaRPr>
          </a:p>
          <a:p>
            <a:pPr>
              <a:lnSpc>
                <a:spcPts val="3000"/>
              </a:lnSpc>
              <a:buNone/>
            </a:pPr>
            <a:r>
              <a:rPr lang="zh-TW" altLang="en-US" b="1" dirty="0" smtClean="0">
                <a:solidFill>
                  <a:schemeClr val="tx2"/>
                </a:solidFill>
              </a:rPr>
              <a:t>    </a:t>
            </a:r>
            <a:r>
              <a:rPr lang="zh-TW" altLang="zh-TW" b="1" dirty="0" smtClean="0">
                <a:solidFill>
                  <a:schemeClr val="tx2"/>
                </a:solidFill>
              </a:rPr>
              <a:t>下列地區，應劃定為特定水土保持區：</a:t>
            </a:r>
            <a:r>
              <a:rPr lang="en-US" altLang="zh-TW" b="1" dirty="0" smtClean="0">
                <a:solidFill>
                  <a:schemeClr val="tx2"/>
                </a:solidFill>
              </a:rPr>
              <a:t/>
            </a:r>
            <a:br>
              <a:rPr lang="en-US" altLang="zh-TW" b="1" dirty="0" smtClean="0">
                <a:solidFill>
                  <a:schemeClr val="tx2"/>
                </a:solidFill>
              </a:rPr>
            </a:br>
            <a:r>
              <a:rPr lang="zh-TW" altLang="zh-TW" b="1" dirty="0" smtClean="0">
                <a:solidFill>
                  <a:schemeClr val="tx2"/>
                </a:solidFill>
              </a:rPr>
              <a:t>一、水庫集水區。</a:t>
            </a:r>
            <a:r>
              <a:rPr lang="en-US" altLang="zh-TW" b="1" dirty="0" smtClean="0">
                <a:solidFill>
                  <a:schemeClr val="tx2"/>
                </a:solidFill>
              </a:rPr>
              <a:t/>
            </a:r>
            <a:br>
              <a:rPr lang="en-US" altLang="zh-TW" b="1" dirty="0" smtClean="0">
                <a:solidFill>
                  <a:schemeClr val="tx2"/>
                </a:solidFill>
              </a:rPr>
            </a:br>
            <a:r>
              <a:rPr lang="zh-TW" altLang="zh-TW" b="1" dirty="0" smtClean="0">
                <a:solidFill>
                  <a:schemeClr val="tx2"/>
                </a:solidFill>
              </a:rPr>
              <a:t>二、主要河川上游之集水區須特別保護者。</a:t>
            </a:r>
            <a:r>
              <a:rPr lang="en-US" altLang="zh-TW" b="1" dirty="0" smtClean="0">
                <a:solidFill>
                  <a:schemeClr val="tx2"/>
                </a:solidFill>
              </a:rPr>
              <a:t/>
            </a:r>
            <a:br>
              <a:rPr lang="en-US" altLang="zh-TW" b="1" dirty="0" smtClean="0">
                <a:solidFill>
                  <a:schemeClr val="tx2"/>
                </a:solidFill>
              </a:rPr>
            </a:br>
            <a:r>
              <a:rPr lang="zh-TW" altLang="zh-TW" b="1" dirty="0" smtClean="0">
                <a:solidFill>
                  <a:schemeClr val="tx2"/>
                </a:solidFill>
              </a:rPr>
              <a:t>三、海岸、湖泊沿岸、水道兩岸須特別保護者。</a:t>
            </a:r>
            <a:r>
              <a:rPr lang="en-US" altLang="zh-TW" b="1" dirty="0" smtClean="0">
                <a:solidFill>
                  <a:schemeClr val="tx2"/>
                </a:solidFill>
              </a:rPr>
              <a:t/>
            </a:r>
            <a:br>
              <a:rPr lang="en-US" altLang="zh-TW" b="1" dirty="0" smtClean="0">
                <a:solidFill>
                  <a:schemeClr val="tx2"/>
                </a:solidFill>
              </a:rPr>
            </a:br>
            <a:r>
              <a:rPr lang="zh-TW" altLang="zh-TW" b="1" dirty="0" smtClean="0">
                <a:solidFill>
                  <a:schemeClr val="tx2"/>
                </a:solidFill>
              </a:rPr>
              <a:t>四、沙丘地、沙灘等風蝕嚴重者。</a:t>
            </a:r>
            <a:r>
              <a:rPr lang="en-US" altLang="zh-TW" b="1" dirty="0" smtClean="0">
                <a:solidFill>
                  <a:schemeClr val="tx2"/>
                </a:solidFill>
              </a:rPr>
              <a:t/>
            </a:r>
            <a:br>
              <a:rPr lang="en-US" altLang="zh-TW" b="1" dirty="0" smtClean="0">
                <a:solidFill>
                  <a:schemeClr val="tx2"/>
                </a:solidFill>
              </a:rPr>
            </a:br>
            <a:r>
              <a:rPr lang="zh-TW" altLang="zh-TW" b="1" dirty="0" smtClean="0">
                <a:solidFill>
                  <a:schemeClr val="tx2"/>
                </a:solidFill>
              </a:rPr>
              <a:t>五、山坡地坡度陡峭，具危害公共安全之虞者。</a:t>
            </a:r>
            <a:r>
              <a:rPr lang="en-US" altLang="zh-TW" b="1" dirty="0" smtClean="0">
                <a:solidFill>
                  <a:schemeClr val="tx2"/>
                </a:solidFill>
              </a:rPr>
              <a:t/>
            </a:r>
            <a:br>
              <a:rPr lang="en-US" altLang="zh-TW" b="1" dirty="0" smtClean="0">
                <a:solidFill>
                  <a:schemeClr val="tx2"/>
                </a:solidFill>
              </a:rPr>
            </a:br>
            <a:r>
              <a:rPr lang="zh-TW" altLang="zh-TW" b="1" dirty="0" smtClean="0">
                <a:solidFill>
                  <a:schemeClr val="tx2"/>
                </a:solidFill>
              </a:rPr>
              <a:t>六、其他對水土保育有嚴重影響者。</a:t>
            </a:r>
            <a:r>
              <a:rPr lang="en-US" altLang="zh-TW" b="1" dirty="0" smtClean="0">
                <a:solidFill>
                  <a:schemeClr val="tx2"/>
                </a:solidFill>
              </a:rPr>
              <a:t/>
            </a:r>
            <a:br>
              <a:rPr lang="en-US" altLang="zh-TW" b="1" dirty="0" smtClean="0">
                <a:solidFill>
                  <a:schemeClr val="tx2"/>
                </a:solidFill>
              </a:rPr>
            </a:br>
            <a:r>
              <a:rPr lang="zh-TW" altLang="zh-TW" b="1" dirty="0" smtClean="0">
                <a:solidFill>
                  <a:schemeClr val="tx2"/>
                </a:solidFill>
              </a:rPr>
              <a:t>前項特定水土保持區，應由中央或直轄市主管機關設置或指定管理機關管理之。</a:t>
            </a:r>
            <a:endParaRPr lang="en-US" altLang="zh-TW" b="1" dirty="0" smtClean="0">
              <a:solidFill>
                <a:schemeClr val="tx2"/>
              </a:solidFill>
            </a:endParaRPr>
          </a:p>
          <a:p>
            <a:pPr>
              <a:lnSpc>
                <a:spcPts val="3000"/>
              </a:lnSpc>
              <a:buFont typeface="Wingdings" pitchFamily="2" charset="2"/>
              <a:buChar char="Ø"/>
            </a:pPr>
            <a:r>
              <a:rPr lang="zh-TW" altLang="en-US" b="1" dirty="0" smtClean="0">
                <a:solidFill>
                  <a:srgbClr val="C00000"/>
                </a:solidFill>
              </a:rPr>
              <a:t>魔鬼：</a:t>
            </a:r>
            <a:endParaRPr lang="en-US" altLang="zh-TW" b="1" dirty="0" smtClean="0">
              <a:solidFill>
                <a:srgbClr val="C00000"/>
              </a:solidFill>
            </a:endParaRPr>
          </a:p>
          <a:p>
            <a:pPr>
              <a:lnSpc>
                <a:spcPts val="3000"/>
              </a:lnSpc>
              <a:buNone/>
            </a:pPr>
            <a:r>
              <a:rPr lang="zh-TW" altLang="en-US" b="1" dirty="0" smtClean="0">
                <a:solidFill>
                  <a:srgbClr val="C00000"/>
                </a:solidFill>
              </a:rPr>
              <a:t>    </a:t>
            </a:r>
            <a:r>
              <a:rPr lang="zh-TW" altLang="zh-TW" b="1" dirty="0" smtClean="0">
                <a:solidFill>
                  <a:srgbClr val="C00000"/>
                </a:solidFill>
              </a:rPr>
              <a:t>將第</a:t>
            </a:r>
            <a:r>
              <a:rPr lang="en-US" altLang="zh-TW" b="1" dirty="0" smtClean="0">
                <a:solidFill>
                  <a:srgbClr val="C00000"/>
                </a:solidFill>
              </a:rPr>
              <a:t>16</a:t>
            </a:r>
            <a:r>
              <a:rPr lang="zh-TW" altLang="zh-TW" b="1" dirty="0" smtClean="0">
                <a:solidFill>
                  <a:srgbClr val="C00000"/>
                </a:solidFill>
              </a:rPr>
              <a:t>條原規定水庫集水區應全</a:t>
            </a:r>
            <a:r>
              <a:rPr lang="zh-TW" altLang="en-US" b="1" dirty="0" smtClean="0">
                <a:solidFill>
                  <a:srgbClr val="C00000"/>
                </a:solidFill>
              </a:rPr>
              <a:t>部</a:t>
            </a:r>
            <a:r>
              <a:rPr lang="zh-TW" altLang="zh-TW" b="1" dirty="0" smtClean="0">
                <a:solidFill>
                  <a:srgbClr val="C00000"/>
                </a:solidFill>
              </a:rPr>
              <a:t>劃為「特定水</a:t>
            </a:r>
            <a:r>
              <a:rPr lang="zh-TW" altLang="en-US" b="1" dirty="0" smtClean="0">
                <a:solidFill>
                  <a:srgbClr val="C00000"/>
                </a:solidFill>
              </a:rPr>
              <a:t>土</a:t>
            </a:r>
            <a:r>
              <a:rPr lang="zh-TW" altLang="zh-TW" b="1" dirty="0" smtClean="0">
                <a:solidFill>
                  <a:srgbClr val="C00000"/>
                </a:solidFill>
              </a:rPr>
              <a:t>保</a:t>
            </a:r>
            <a:r>
              <a:rPr lang="zh-TW" altLang="en-US" b="1" dirty="0" smtClean="0">
                <a:solidFill>
                  <a:srgbClr val="C00000"/>
                </a:solidFill>
              </a:rPr>
              <a:t>持</a:t>
            </a:r>
            <a:r>
              <a:rPr lang="zh-TW" altLang="zh-TW" b="1" dirty="0" smtClean="0">
                <a:solidFill>
                  <a:srgbClr val="C00000"/>
                </a:solidFill>
              </a:rPr>
              <a:t>區」，縮小成「須特別保護</a:t>
            </a:r>
            <a:r>
              <a:rPr lang="zh-TW" altLang="en-US" b="1" dirty="0" smtClean="0">
                <a:solidFill>
                  <a:srgbClr val="C00000"/>
                </a:solidFill>
              </a:rPr>
              <a:t>者</a:t>
            </a:r>
            <a:r>
              <a:rPr lang="zh-TW" altLang="zh-TW" b="1" dirty="0" smtClean="0">
                <a:solidFill>
                  <a:srgbClr val="C00000"/>
                </a:solidFill>
              </a:rPr>
              <a:t>」的水庫集水區才需劃設，如此即釋放</a:t>
            </a:r>
            <a:r>
              <a:rPr lang="en-US" altLang="zh-TW" b="1" dirty="0" smtClean="0">
                <a:solidFill>
                  <a:srgbClr val="C00000"/>
                </a:solidFill>
              </a:rPr>
              <a:t>83%</a:t>
            </a:r>
            <a:r>
              <a:rPr lang="zh-TW" altLang="zh-TW" b="1" dirty="0" smtClean="0">
                <a:solidFill>
                  <a:srgbClr val="C00000"/>
                </a:solidFill>
              </a:rPr>
              <a:t>、</a:t>
            </a:r>
            <a:r>
              <a:rPr lang="en-US" altLang="zh-TW" b="1" dirty="0" smtClean="0">
                <a:solidFill>
                  <a:srgbClr val="C00000"/>
                </a:solidFill>
              </a:rPr>
              <a:t>172</a:t>
            </a:r>
            <a:r>
              <a:rPr lang="zh-TW" altLang="zh-TW" b="1" dirty="0" smtClean="0">
                <a:solidFill>
                  <a:srgbClr val="C00000"/>
                </a:solidFill>
              </a:rPr>
              <a:t>萬多公頃土地可開發。</a:t>
            </a:r>
            <a:endParaRPr lang="zh-TW" altLang="en-US" b="1" dirty="0">
              <a:solidFill>
                <a:srgbClr val="C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5780" y="76200"/>
            <a:ext cx="11449272" cy="904528"/>
          </a:xfrm>
        </p:spPr>
        <p:txBody>
          <a:bodyPr>
            <a:normAutofit/>
          </a:bodyPr>
          <a:lstStyle/>
          <a:p>
            <a:pPr algn="ctr"/>
            <a:r>
              <a:rPr lang="zh-TW" altLang="en-US" b="1" dirty="0" smtClean="0">
                <a:solidFill>
                  <a:srgbClr val="C00000"/>
                </a:solidFill>
              </a:rPr>
              <a:t>鬆綁</a:t>
            </a:r>
            <a:r>
              <a:rPr lang="zh-TW" altLang="zh-TW" b="1" dirty="0" smtClean="0">
                <a:solidFill>
                  <a:srgbClr val="C00000"/>
                </a:solidFill>
              </a:rPr>
              <a:t>已劃定山坡地範圍</a:t>
            </a:r>
            <a:r>
              <a:rPr lang="zh-TW" altLang="en-US" b="1" dirty="0" smtClean="0">
                <a:solidFill>
                  <a:srgbClr val="C00000"/>
                </a:solidFill>
              </a:rPr>
              <a:t>之</a:t>
            </a:r>
            <a:r>
              <a:rPr lang="zh-TW" altLang="zh-TW" b="1" dirty="0" smtClean="0">
                <a:solidFill>
                  <a:srgbClr val="C00000"/>
                </a:solidFill>
              </a:rPr>
              <a:t>變更</a:t>
            </a:r>
            <a:endParaRPr lang="zh-TW" altLang="en-US" b="1" dirty="0">
              <a:solidFill>
                <a:srgbClr val="C00000"/>
              </a:solidFill>
            </a:endParaRPr>
          </a:p>
        </p:txBody>
      </p:sp>
      <p:sp>
        <p:nvSpPr>
          <p:cNvPr id="3" name="內容版面配置區 2"/>
          <p:cNvSpPr>
            <a:spLocks noGrp="1"/>
          </p:cNvSpPr>
          <p:nvPr>
            <p:ph idx="1"/>
          </p:nvPr>
        </p:nvSpPr>
        <p:spPr>
          <a:xfrm>
            <a:off x="261764" y="908720"/>
            <a:ext cx="11711037" cy="5688632"/>
          </a:xfrm>
        </p:spPr>
        <p:txBody>
          <a:bodyPr>
            <a:noAutofit/>
          </a:bodyPr>
          <a:lstStyle/>
          <a:p>
            <a:pPr>
              <a:buFont typeface="Wingdings" pitchFamily="2" charset="2"/>
              <a:buChar char="Ø"/>
            </a:pPr>
            <a:r>
              <a:rPr lang="zh-TW" altLang="en-US" b="1" dirty="0" smtClean="0"/>
              <a:t>增訂：</a:t>
            </a:r>
            <a:r>
              <a:rPr lang="zh-TW" altLang="zh-TW" b="1" dirty="0" smtClean="0"/>
              <a:t>第</a:t>
            </a:r>
            <a:r>
              <a:rPr lang="en-US" altLang="zh-TW" b="1" dirty="0" smtClean="0"/>
              <a:t>3 </a:t>
            </a:r>
            <a:r>
              <a:rPr lang="zh-TW" altLang="zh-TW" b="1" dirty="0" smtClean="0"/>
              <a:t>條之</a:t>
            </a:r>
            <a:r>
              <a:rPr lang="en-US" altLang="zh-TW" b="1" dirty="0" smtClean="0"/>
              <a:t>1</a:t>
            </a:r>
          </a:p>
          <a:p>
            <a:pPr eaLnBrk="0">
              <a:buNone/>
            </a:pPr>
            <a:r>
              <a:rPr lang="zh-TW" altLang="zh-TW" b="1" dirty="0" smtClean="0"/>
              <a:t>已劃定為山坡地範圍之土地，因保育需要、自然形勢之變化或社會環境變遷等因素，</a:t>
            </a:r>
            <a:endParaRPr lang="en-US" altLang="zh-TW" b="1" dirty="0" smtClean="0"/>
          </a:p>
          <a:p>
            <a:pPr eaLnBrk="0">
              <a:buNone/>
            </a:pPr>
            <a:r>
              <a:rPr lang="zh-TW" altLang="zh-TW" b="1" dirty="0" smtClean="0"/>
              <a:t>中央或直轄市主管機關認有變更之必要且無礙水土保持者，應報經行政院核定後公告</a:t>
            </a:r>
            <a:endParaRPr lang="en-US" altLang="zh-TW" b="1" dirty="0" smtClean="0"/>
          </a:p>
          <a:p>
            <a:pPr eaLnBrk="0">
              <a:buNone/>
            </a:pPr>
            <a:r>
              <a:rPr lang="zh-TW" altLang="zh-TW" b="1" dirty="0" smtClean="0"/>
              <a:t>之。前條第三款及前項所定山坡地範圍之劃定、變更之作業程序、條件、審議、公告、</a:t>
            </a:r>
            <a:endParaRPr lang="en-US" altLang="zh-TW" b="1" dirty="0" smtClean="0"/>
          </a:p>
          <a:p>
            <a:pPr eaLnBrk="0">
              <a:buNone/>
            </a:pPr>
            <a:r>
              <a:rPr lang="zh-TW" altLang="zh-TW" b="1" dirty="0" smtClean="0"/>
              <a:t>公開展示及其他應遵行事項之準則，由中央主管機關定之。</a:t>
            </a:r>
          </a:p>
          <a:p>
            <a:pPr>
              <a:buFont typeface="Wingdings" pitchFamily="2" charset="2"/>
              <a:buChar char="Ø"/>
            </a:pPr>
            <a:r>
              <a:rPr lang="zh-TW" altLang="en-US" b="1" dirty="0" smtClean="0">
                <a:solidFill>
                  <a:srgbClr val="C00000"/>
                </a:solidFill>
              </a:rPr>
              <a:t>魔鬼：</a:t>
            </a:r>
            <a:endParaRPr lang="en-US" altLang="zh-TW" b="1" dirty="0" smtClean="0">
              <a:solidFill>
                <a:srgbClr val="C00000"/>
              </a:solidFill>
            </a:endParaRPr>
          </a:p>
          <a:p>
            <a:pPr>
              <a:buNone/>
            </a:pPr>
            <a:r>
              <a:rPr lang="zh-TW" altLang="zh-TW" b="1" dirty="0" smtClean="0">
                <a:solidFill>
                  <a:srgbClr val="C00000"/>
                </a:solidFill>
              </a:rPr>
              <a:t>已劃定為山坡地範圍之土地</a:t>
            </a:r>
            <a:r>
              <a:rPr lang="zh-TW" altLang="en-US" b="1" dirty="0" smtClean="0">
                <a:solidFill>
                  <a:srgbClr val="C00000"/>
                </a:solidFill>
              </a:rPr>
              <a:t>，</a:t>
            </a:r>
            <a:r>
              <a:rPr lang="zh-TW" altLang="zh-TW" b="1" dirty="0" smtClean="0">
                <a:solidFill>
                  <a:srgbClr val="C00000"/>
                </a:solidFill>
              </a:rPr>
              <a:t>中央或直轄市主管機關認有變更之必</a:t>
            </a:r>
            <a:r>
              <a:rPr lang="zh-TW" altLang="en-US" b="1" dirty="0" smtClean="0">
                <a:solidFill>
                  <a:srgbClr val="C00000"/>
                </a:solidFill>
              </a:rPr>
              <a:t> </a:t>
            </a:r>
            <a:r>
              <a:rPr lang="zh-TW" altLang="zh-TW" b="1" dirty="0" smtClean="0">
                <a:solidFill>
                  <a:srgbClr val="C00000"/>
                </a:solidFill>
              </a:rPr>
              <a:t>要且無礙水土保持</a:t>
            </a:r>
            <a:endParaRPr lang="en-US" altLang="zh-TW" b="1" dirty="0" smtClean="0">
              <a:solidFill>
                <a:srgbClr val="C00000"/>
              </a:solidFill>
            </a:endParaRPr>
          </a:p>
          <a:p>
            <a:pPr>
              <a:buNone/>
            </a:pPr>
            <a:r>
              <a:rPr lang="zh-TW" altLang="zh-TW" b="1" dirty="0" smtClean="0">
                <a:solidFill>
                  <a:srgbClr val="C00000"/>
                </a:solidFill>
              </a:rPr>
              <a:t>者</a:t>
            </a:r>
            <a:r>
              <a:rPr lang="zh-TW" altLang="en-US" b="1" dirty="0" smtClean="0">
                <a:solidFill>
                  <a:srgbClr val="C00000"/>
                </a:solidFill>
              </a:rPr>
              <a:t>， 即可報行政院核定變更。</a:t>
            </a:r>
            <a:endParaRPr lang="en-US" altLang="zh-TW" b="1" dirty="0" smtClean="0">
              <a:solidFill>
                <a:srgbClr val="C00000"/>
              </a:solidFill>
            </a:endParaRPr>
          </a:p>
          <a:p>
            <a:pPr eaLnBrk="0">
              <a:buNone/>
            </a:pPr>
            <a:r>
              <a:rPr lang="zh-TW" altLang="en-US" b="1" dirty="0" smtClean="0">
                <a:solidFill>
                  <a:srgbClr val="C00000"/>
                </a:solidFill>
              </a:rPr>
              <a:t>授權</a:t>
            </a:r>
            <a:r>
              <a:rPr lang="zh-TW" altLang="zh-TW" b="1" dirty="0" smtClean="0">
                <a:solidFill>
                  <a:srgbClr val="C00000"/>
                </a:solidFill>
              </a:rPr>
              <a:t>中央主管機關</a:t>
            </a:r>
            <a:r>
              <a:rPr lang="zh-TW" altLang="en-US" b="1" dirty="0" smtClean="0">
                <a:solidFill>
                  <a:srgbClr val="C00000"/>
                </a:solidFill>
              </a:rPr>
              <a:t>訂定</a:t>
            </a:r>
            <a:r>
              <a:rPr lang="zh-TW" altLang="zh-TW" b="1" dirty="0" smtClean="0">
                <a:solidFill>
                  <a:srgbClr val="C00000"/>
                </a:solidFill>
              </a:rPr>
              <a:t>山坡地範圍之劃定、變更之作業程序、條件、審議、公告、公</a:t>
            </a:r>
            <a:endParaRPr lang="en-US" altLang="zh-TW" b="1" dirty="0" smtClean="0">
              <a:solidFill>
                <a:srgbClr val="C00000"/>
              </a:solidFill>
            </a:endParaRPr>
          </a:p>
          <a:p>
            <a:pPr eaLnBrk="0">
              <a:buNone/>
            </a:pPr>
            <a:r>
              <a:rPr lang="zh-TW" altLang="zh-TW" b="1" dirty="0" smtClean="0">
                <a:solidFill>
                  <a:srgbClr val="C00000"/>
                </a:solidFill>
              </a:rPr>
              <a:t>開展示及其他應遵行事項之準則</a:t>
            </a:r>
            <a:r>
              <a:rPr lang="zh-TW" altLang="en-US" b="1" dirty="0" smtClean="0">
                <a:solidFill>
                  <a:srgbClr val="C00000"/>
                </a:solidFill>
              </a:rPr>
              <a:t>。</a:t>
            </a:r>
            <a:endParaRPr lang="zh-TW" altLang="en-US" b="1" dirty="0">
              <a:solidFill>
                <a:srgbClr val="C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5780" y="76200"/>
            <a:ext cx="11305256" cy="688504"/>
          </a:xfrm>
        </p:spPr>
        <p:txBody>
          <a:bodyPr>
            <a:normAutofit fontScale="90000"/>
          </a:bodyPr>
          <a:lstStyle/>
          <a:p>
            <a:pPr algn="ctr"/>
            <a:r>
              <a:rPr lang="zh-TW" altLang="en-US" b="1" dirty="0" smtClean="0">
                <a:solidFill>
                  <a:srgbClr val="C00000"/>
                </a:solidFill>
              </a:rPr>
              <a:t>廢除長期</a:t>
            </a:r>
            <a:r>
              <a:rPr lang="zh-TW" altLang="zh-TW" b="1" dirty="0" smtClean="0">
                <a:solidFill>
                  <a:srgbClr val="C00000"/>
                </a:solidFill>
              </a:rPr>
              <a:t>水土保持計畫擬定重點</a:t>
            </a:r>
            <a:endParaRPr lang="zh-TW" altLang="en-US" b="1" dirty="0">
              <a:solidFill>
                <a:srgbClr val="C00000"/>
              </a:solidFill>
            </a:endParaRPr>
          </a:p>
        </p:txBody>
      </p:sp>
      <p:sp>
        <p:nvSpPr>
          <p:cNvPr id="3" name="內容版面配置區 2"/>
          <p:cNvSpPr>
            <a:spLocks noGrp="1"/>
          </p:cNvSpPr>
          <p:nvPr>
            <p:ph idx="1"/>
          </p:nvPr>
        </p:nvSpPr>
        <p:spPr>
          <a:xfrm>
            <a:off x="333772" y="836712"/>
            <a:ext cx="11665296" cy="6021288"/>
          </a:xfrm>
        </p:spPr>
        <p:txBody>
          <a:bodyPr>
            <a:noAutofit/>
          </a:bodyPr>
          <a:lstStyle/>
          <a:p>
            <a:pPr>
              <a:lnSpc>
                <a:spcPts val="2000"/>
              </a:lnSpc>
              <a:buFont typeface="Wingdings" pitchFamily="2" charset="2"/>
              <a:buChar char="Ø"/>
            </a:pPr>
            <a:r>
              <a:rPr lang="zh-TW" altLang="en-US" dirty="0" smtClean="0">
                <a:solidFill>
                  <a:srgbClr val="C00000"/>
                </a:solidFill>
              </a:rPr>
              <a:t> </a:t>
            </a:r>
            <a:r>
              <a:rPr lang="zh-TW" altLang="en-US" b="1" dirty="0" smtClean="0">
                <a:solidFill>
                  <a:srgbClr val="C00000"/>
                </a:solidFill>
              </a:rPr>
              <a:t>原條文：水土保持法</a:t>
            </a:r>
            <a:r>
              <a:rPr lang="zh-TW" altLang="zh-TW" b="1" dirty="0" smtClean="0">
                <a:solidFill>
                  <a:srgbClr val="C00000"/>
                </a:solidFill>
              </a:rPr>
              <a:t>第</a:t>
            </a:r>
            <a:r>
              <a:rPr lang="en-US" altLang="zh-TW" b="1" dirty="0" smtClean="0">
                <a:solidFill>
                  <a:srgbClr val="C00000"/>
                </a:solidFill>
              </a:rPr>
              <a:t> 19 </a:t>
            </a:r>
            <a:r>
              <a:rPr lang="zh-TW" altLang="zh-TW" b="1" dirty="0" smtClean="0">
                <a:solidFill>
                  <a:srgbClr val="C00000"/>
                </a:solidFill>
              </a:rPr>
              <a:t>條</a:t>
            </a:r>
            <a:r>
              <a:rPr lang="zh-TW" altLang="en-US" b="1" dirty="0" smtClean="0">
                <a:solidFill>
                  <a:srgbClr val="C00000"/>
                </a:solidFill>
              </a:rPr>
              <a:t>第一項</a:t>
            </a:r>
            <a:endParaRPr lang="en-US" altLang="zh-TW" b="1" dirty="0" smtClean="0">
              <a:solidFill>
                <a:srgbClr val="C00000"/>
              </a:solidFill>
            </a:endParaRPr>
          </a:p>
          <a:p>
            <a:pPr>
              <a:lnSpc>
                <a:spcPts val="2000"/>
              </a:lnSpc>
              <a:buNone/>
            </a:pPr>
            <a:r>
              <a:rPr lang="zh-TW" altLang="zh-TW" b="1" dirty="0" smtClean="0">
                <a:solidFill>
                  <a:srgbClr val="002060"/>
                </a:solidFill>
              </a:rPr>
              <a:t>經劃定為特定水土保持區之各類地區，其長期水土保持計之擬定重點：</a:t>
            </a:r>
            <a:endParaRPr lang="en-US" altLang="zh-TW" b="1" dirty="0" smtClean="0">
              <a:solidFill>
                <a:srgbClr val="002060"/>
              </a:solidFill>
            </a:endParaRPr>
          </a:p>
          <a:p>
            <a:pPr marL="457200" indent="-457200">
              <a:lnSpc>
                <a:spcPts val="2000"/>
              </a:lnSpc>
              <a:buAutoNum type="arabicPeriod"/>
            </a:pPr>
            <a:r>
              <a:rPr lang="zh-TW" altLang="zh-TW" b="1" dirty="0" smtClean="0">
                <a:solidFill>
                  <a:srgbClr val="002060"/>
                </a:solidFill>
              </a:rPr>
              <a:t>水庫集水區：以涵養水源、防治沖蝕、崩塌、地滑、土石流、淨化</a:t>
            </a:r>
            <a:endParaRPr lang="en-US" altLang="zh-TW" b="1" dirty="0" smtClean="0">
              <a:solidFill>
                <a:srgbClr val="002060"/>
              </a:solidFill>
            </a:endParaRPr>
          </a:p>
          <a:p>
            <a:pPr marL="457200" indent="-457200">
              <a:lnSpc>
                <a:spcPts val="2000"/>
              </a:lnSpc>
              <a:buAutoNum type="arabicPeriod"/>
            </a:pPr>
            <a:r>
              <a:rPr lang="zh-TW" altLang="zh-TW" b="1" dirty="0" smtClean="0">
                <a:solidFill>
                  <a:srgbClr val="002060"/>
                </a:solidFill>
              </a:rPr>
              <a:t>水質，維護自然生態環境為重點。</a:t>
            </a:r>
            <a:endParaRPr lang="en-US" altLang="zh-TW" b="1" dirty="0" smtClean="0">
              <a:solidFill>
                <a:srgbClr val="002060"/>
              </a:solidFill>
            </a:endParaRPr>
          </a:p>
          <a:p>
            <a:pPr marL="457200" indent="-457200">
              <a:lnSpc>
                <a:spcPts val="2000"/>
              </a:lnSpc>
              <a:buAutoNum type="arabicPeriod"/>
            </a:pPr>
            <a:r>
              <a:rPr lang="zh-TW" altLang="zh-TW" b="1" dirty="0" smtClean="0">
                <a:solidFill>
                  <a:srgbClr val="002060"/>
                </a:solidFill>
              </a:rPr>
              <a:t>主要河川集水區：以保護水土資源，防治沖蝕、崩塌，防止洪水災害，維護自然</a:t>
            </a:r>
            <a:endParaRPr lang="en-US" altLang="zh-TW" b="1" dirty="0" smtClean="0">
              <a:solidFill>
                <a:srgbClr val="002060"/>
              </a:solidFill>
            </a:endParaRPr>
          </a:p>
          <a:p>
            <a:pPr marL="457200" indent="-457200">
              <a:lnSpc>
                <a:spcPts val="2000"/>
              </a:lnSpc>
              <a:buNone/>
            </a:pPr>
            <a:r>
              <a:rPr lang="zh-TW" altLang="en-US" b="1" dirty="0" smtClean="0">
                <a:solidFill>
                  <a:srgbClr val="002060"/>
                </a:solidFill>
              </a:rPr>
              <a:t>      </a:t>
            </a:r>
            <a:r>
              <a:rPr lang="zh-TW" altLang="zh-TW" b="1" dirty="0" smtClean="0">
                <a:solidFill>
                  <a:srgbClr val="002060"/>
                </a:solidFill>
              </a:rPr>
              <a:t>生態環境為重點。</a:t>
            </a:r>
            <a:endParaRPr lang="en-US" altLang="zh-TW" b="1" dirty="0" smtClean="0">
              <a:solidFill>
                <a:srgbClr val="002060"/>
              </a:solidFill>
            </a:endParaRPr>
          </a:p>
          <a:p>
            <a:pPr marL="457200" indent="-457200">
              <a:lnSpc>
                <a:spcPts val="2000"/>
              </a:lnSpc>
              <a:buAutoNum type="arabicPeriod" startAt="4"/>
            </a:pPr>
            <a:r>
              <a:rPr lang="zh-TW" altLang="zh-TW" b="1" dirty="0" smtClean="0">
                <a:solidFill>
                  <a:srgbClr val="002060"/>
                </a:solidFill>
              </a:rPr>
              <a:t>海岸、湖泊沿岸、水道兩岸：以防止崩塌、侵蝕、維護自然生態環境、保護鄰近</a:t>
            </a:r>
            <a:endParaRPr lang="en-US" altLang="zh-TW" b="1" dirty="0" smtClean="0">
              <a:solidFill>
                <a:srgbClr val="002060"/>
              </a:solidFill>
            </a:endParaRPr>
          </a:p>
          <a:p>
            <a:pPr marL="457200" indent="-457200">
              <a:lnSpc>
                <a:spcPts val="2000"/>
              </a:lnSpc>
              <a:buNone/>
            </a:pPr>
            <a:r>
              <a:rPr lang="en-US" altLang="zh-TW" b="1" dirty="0" smtClean="0">
                <a:solidFill>
                  <a:srgbClr val="002060"/>
                </a:solidFill>
              </a:rPr>
              <a:t>       </a:t>
            </a:r>
            <a:r>
              <a:rPr lang="zh-TW" altLang="zh-TW" b="1" dirty="0" smtClean="0">
                <a:solidFill>
                  <a:srgbClr val="002060"/>
                </a:solidFill>
              </a:rPr>
              <a:t>土地為重點。</a:t>
            </a:r>
            <a:endParaRPr lang="en-US" altLang="zh-TW" b="1" dirty="0" smtClean="0">
              <a:solidFill>
                <a:srgbClr val="002060"/>
              </a:solidFill>
            </a:endParaRPr>
          </a:p>
          <a:p>
            <a:pPr marL="457200" indent="-457200">
              <a:lnSpc>
                <a:spcPts val="2000"/>
              </a:lnSpc>
              <a:buNone/>
            </a:pPr>
            <a:r>
              <a:rPr lang="en-US" altLang="zh-TW" b="1" dirty="0" smtClean="0">
                <a:solidFill>
                  <a:srgbClr val="002060"/>
                </a:solidFill>
              </a:rPr>
              <a:t>5. </a:t>
            </a:r>
            <a:r>
              <a:rPr lang="zh-TW" altLang="zh-TW" b="1" dirty="0" smtClean="0">
                <a:solidFill>
                  <a:srgbClr val="002060"/>
                </a:solidFill>
              </a:rPr>
              <a:t>沙丘地、沙灘：以防風、定砂為重點。</a:t>
            </a:r>
            <a:endParaRPr lang="en-US" altLang="zh-TW" b="1" dirty="0" smtClean="0">
              <a:solidFill>
                <a:srgbClr val="002060"/>
              </a:solidFill>
            </a:endParaRPr>
          </a:p>
          <a:p>
            <a:pPr marL="457200" indent="-457200">
              <a:lnSpc>
                <a:spcPts val="2000"/>
              </a:lnSpc>
              <a:buNone/>
            </a:pPr>
            <a:r>
              <a:rPr lang="en-US" altLang="zh-TW" b="1" dirty="0" smtClean="0">
                <a:solidFill>
                  <a:srgbClr val="002060"/>
                </a:solidFill>
              </a:rPr>
              <a:t>6.  </a:t>
            </a:r>
            <a:r>
              <a:rPr lang="zh-TW" altLang="zh-TW" b="1" dirty="0" smtClean="0">
                <a:solidFill>
                  <a:srgbClr val="002060"/>
                </a:solidFill>
              </a:rPr>
              <a:t>其他地區：由主管機關視實際需要情形指定之。</a:t>
            </a:r>
            <a:r>
              <a:rPr lang="zh-TW" altLang="en-US" b="1" dirty="0" smtClean="0">
                <a:solidFill>
                  <a:srgbClr val="002060"/>
                </a:solidFill>
              </a:rPr>
              <a:t>     </a:t>
            </a:r>
            <a:endParaRPr lang="en-US" altLang="zh-TW" b="1" dirty="0" smtClean="0">
              <a:solidFill>
                <a:srgbClr val="002060"/>
              </a:solidFill>
            </a:endParaRPr>
          </a:p>
          <a:p>
            <a:pPr>
              <a:lnSpc>
                <a:spcPts val="2000"/>
              </a:lnSpc>
              <a:buFont typeface="Wingdings" pitchFamily="2" charset="2"/>
              <a:buChar char="Ø"/>
            </a:pPr>
            <a:r>
              <a:rPr lang="zh-TW" altLang="en-US" b="1" dirty="0" smtClean="0">
                <a:solidFill>
                  <a:srgbClr val="C00000"/>
                </a:solidFill>
              </a:rPr>
              <a:t>魔鬼：</a:t>
            </a:r>
            <a:endParaRPr lang="en-US" altLang="zh-TW" b="1" dirty="0" smtClean="0">
              <a:solidFill>
                <a:srgbClr val="C00000"/>
              </a:solidFill>
            </a:endParaRPr>
          </a:p>
          <a:p>
            <a:pPr>
              <a:lnSpc>
                <a:spcPts val="2000"/>
              </a:lnSpc>
              <a:buNone/>
            </a:pPr>
            <a:r>
              <a:rPr lang="zh-TW" altLang="zh-TW" b="1" dirty="0" smtClean="0">
                <a:solidFill>
                  <a:srgbClr val="C00000"/>
                </a:solidFill>
              </a:rPr>
              <a:t>將「長期水土保持計畫的擬定重點」全部刪除。</a:t>
            </a:r>
            <a:endParaRPr lang="zh-TW" altLang="en-US" b="1" dirty="0">
              <a:solidFill>
                <a:srgbClr val="C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5780" y="76200"/>
            <a:ext cx="11521280" cy="904528"/>
          </a:xfrm>
        </p:spPr>
        <p:txBody>
          <a:bodyPr/>
          <a:lstStyle/>
          <a:p>
            <a:pPr algn="ctr"/>
            <a:r>
              <a:rPr lang="zh-TW" altLang="zh-TW" b="1" dirty="0" smtClean="0">
                <a:solidFill>
                  <a:srgbClr val="C00000"/>
                </a:solidFill>
              </a:rPr>
              <a:t>授權地方可以變更或廢止特定水保區</a:t>
            </a:r>
            <a:endParaRPr lang="zh-TW" altLang="en-US" dirty="0">
              <a:solidFill>
                <a:srgbClr val="C00000"/>
              </a:solidFill>
            </a:endParaRPr>
          </a:p>
        </p:txBody>
      </p:sp>
      <p:sp>
        <p:nvSpPr>
          <p:cNvPr id="3" name="內容版面配置區 2"/>
          <p:cNvSpPr>
            <a:spLocks noGrp="1"/>
          </p:cNvSpPr>
          <p:nvPr>
            <p:ph idx="1"/>
          </p:nvPr>
        </p:nvSpPr>
        <p:spPr>
          <a:xfrm>
            <a:off x="477788" y="1124744"/>
            <a:ext cx="11449272" cy="5733256"/>
          </a:xfrm>
        </p:spPr>
        <p:txBody>
          <a:bodyPr>
            <a:normAutofit/>
          </a:bodyPr>
          <a:lstStyle/>
          <a:p>
            <a:pPr>
              <a:lnSpc>
                <a:spcPts val="3000"/>
              </a:lnSpc>
              <a:buFont typeface="Wingdings" pitchFamily="2" charset="2"/>
              <a:buChar char="Ø"/>
            </a:pPr>
            <a:r>
              <a:rPr lang="zh-TW" altLang="zh-TW" sz="2800" b="1" dirty="0" smtClean="0"/>
              <a:t>第</a:t>
            </a:r>
            <a:r>
              <a:rPr lang="en-US" altLang="zh-TW" sz="2800" b="1" dirty="0" smtClean="0"/>
              <a:t> 17 </a:t>
            </a:r>
            <a:r>
              <a:rPr lang="zh-TW" altLang="zh-TW" sz="2800" b="1" dirty="0" smtClean="0"/>
              <a:t>條</a:t>
            </a:r>
            <a:endParaRPr lang="en-US" altLang="zh-TW" sz="2800" b="1" dirty="0" smtClean="0"/>
          </a:p>
          <a:p>
            <a:pPr>
              <a:lnSpc>
                <a:spcPts val="3000"/>
              </a:lnSpc>
              <a:buNone/>
            </a:pPr>
            <a:r>
              <a:rPr lang="en-US" altLang="zh-TW" sz="2800" b="1" dirty="0" smtClean="0"/>
              <a:t>    </a:t>
            </a:r>
            <a:r>
              <a:rPr lang="zh-TW" altLang="zh-TW" sz="2800" b="1" dirty="0" smtClean="0"/>
              <a:t>特定水土保持區在縣</a:t>
            </a:r>
            <a:r>
              <a:rPr lang="en-US" altLang="zh-TW" sz="2800" b="1" dirty="0" smtClean="0"/>
              <a:t> (</a:t>
            </a:r>
            <a:r>
              <a:rPr lang="zh-TW" altLang="zh-TW" sz="2800" b="1" dirty="0" smtClean="0"/>
              <a:t>市</a:t>
            </a:r>
            <a:r>
              <a:rPr lang="en-US" altLang="zh-TW" sz="2800" b="1" dirty="0" smtClean="0"/>
              <a:t>) </a:t>
            </a:r>
            <a:r>
              <a:rPr lang="zh-TW" altLang="zh-TW" sz="2800" b="1" dirty="0" smtClean="0"/>
              <a:t>或跨越二直轄市與縣</a:t>
            </a:r>
            <a:r>
              <a:rPr lang="en-US" altLang="zh-TW" sz="2800" b="1" dirty="0" smtClean="0"/>
              <a:t> (</a:t>
            </a:r>
            <a:r>
              <a:rPr lang="zh-TW" altLang="zh-TW" sz="2800" b="1" dirty="0" smtClean="0"/>
              <a:t>市</a:t>
            </a:r>
            <a:r>
              <a:rPr lang="en-US" altLang="zh-TW" sz="2800" b="1" dirty="0" smtClean="0"/>
              <a:t>) </a:t>
            </a:r>
            <a:r>
              <a:rPr lang="zh-TW" altLang="zh-TW" sz="2800" b="1" dirty="0" smtClean="0"/>
              <a:t>以上行政區域者，</a:t>
            </a:r>
            <a:endParaRPr lang="en-US" altLang="zh-TW" sz="2800" b="1" dirty="0" smtClean="0"/>
          </a:p>
          <a:p>
            <a:pPr>
              <a:lnSpc>
                <a:spcPts val="3000"/>
              </a:lnSpc>
              <a:buNone/>
            </a:pPr>
            <a:r>
              <a:rPr lang="en-US" altLang="zh-TW" sz="2800" b="1" dirty="0" smtClean="0"/>
              <a:t>    </a:t>
            </a:r>
            <a:r>
              <a:rPr lang="zh-TW" altLang="zh-TW" sz="2800" b="1" dirty="0" smtClean="0"/>
              <a:t>由中央主管機關劃定公告之；在直轄市行政區域內者，由直轄市主管</a:t>
            </a:r>
            <a:endParaRPr lang="en-US" altLang="zh-TW" sz="2800" b="1" dirty="0" smtClean="0"/>
          </a:p>
          <a:p>
            <a:pPr>
              <a:lnSpc>
                <a:spcPts val="3000"/>
              </a:lnSpc>
              <a:buNone/>
            </a:pPr>
            <a:r>
              <a:rPr lang="en-US" altLang="zh-TW" sz="2800" b="1" dirty="0" smtClean="0"/>
              <a:t>    </a:t>
            </a:r>
            <a:r>
              <a:rPr lang="zh-TW" altLang="zh-TW" sz="2800" b="1" dirty="0" smtClean="0"/>
              <a:t>機關劃定，報請中央主管機關核定公告之。前項特定水土保持區劃定</a:t>
            </a:r>
            <a:endParaRPr lang="en-US" altLang="zh-TW" sz="2800" b="1" dirty="0" smtClean="0"/>
          </a:p>
          <a:p>
            <a:pPr>
              <a:lnSpc>
                <a:spcPts val="3000"/>
              </a:lnSpc>
              <a:buNone/>
            </a:pPr>
            <a:r>
              <a:rPr lang="en-US" altLang="zh-TW" sz="2800" b="1" dirty="0" smtClean="0"/>
              <a:t>    </a:t>
            </a:r>
            <a:r>
              <a:rPr lang="zh-TW" altLang="zh-TW" sz="2800" b="1" dirty="0" smtClean="0"/>
              <a:t>與廢止準則，由中央主管機關定之。</a:t>
            </a:r>
            <a:endParaRPr lang="en-US" altLang="zh-TW" sz="2800" b="1" dirty="0" smtClean="0"/>
          </a:p>
          <a:p>
            <a:pPr>
              <a:lnSpc>
                <a:spcPts val="3000"/>
              </a:lnSpc>
              <a:buFont typeface="Wingdings" pitchFamily="2" charset="2"/>
              <a:buChar char="Ø"/>
            </a:pPr>
            <a:r>
              <a:rPr lang="zh-TW" altLang="en-US" sz="2800" b="1" dirty="0" smtClean="0">
                <a:solidFill>
                  <a:srgbClr val="C00000"/>
                </a:solidFill>
              </a:rPr>
              <a:t>魔鬼：</a:t>
            </a:r>
            <a:endParaRPr lang="en-US" altLang="zh-TW" sz="2800" b="1" dirty="0" smtClean="0">
              <a:solidFill>
                <a:srgbClr val="C00000"/>
              </a:solidFill>
            </a:endParaRPr>
          </a:p>
          <a:p>
            <a:pPr>
              <a:lnSpc>
                <a:spcPts val="3000"/>
              </a:lnSpc>
              <a:buNone/>
            </a:pPr>
            <a:r>
              <a:rPr lang="en-US" altLang="zh-TW" sz="2800" b="1" dirty="0" smtClean="0"/>
              <a:t>    </a:t>
            </a:r>
            <a:r>
              <a:rPr lang="zh-TW" altLang="zh-TW" sz="2800" b="1" dirty="0" smtClean="0"/>
              <a:t>特定水土保持區在直轄市行政區域內者，由直轄市主管機關劃定，報</a:t>
            </a:r>
            <a:endParaRPr lang="en-US" altLang="zh-TW" sz="2800" b="1" dirty="0" smtClean="0"/>
          </a:p>
          <a:p>
            <a:pPr>
              <a:lnSpc>
                <a:spcPts val="3000"/>
              </a:lnSpc>
              <a:buNone/>
            </a:pPr>
            <a:r>
              <a:rPr lang="en-US" altLang="zh-TW" sz="2800" b="1" dirty="0" smtClean="0"/>
              <a:t>    </a:t>
            </a:r>
            <a:r>
              <a:rPr lang="zh-TW" altLang="zh-TW" sz="2800" b="1" dirty="0" smtClean="0"/>
              <a:t>請中央主管機關核定公告之。</a:t>
            </a:r>
            <a:r>
              <a:rPr lang="zh-TW" altLang="en-US" sz="2800" b="1" dirty="0" smtClean="0"/>
              <a:t>其變更或廢止者亦同。亦即，</a:t>
            </a:r>
            <a:r>
              <a:rPr lang="zh-TW" altLang="zh-TW" sz="2800" b="1" dirty="0" smtClean="0">
                <a:solidFill>
                  <a:srgbClr val="00B050"/>
                </a:solidFill>
              </a:rPr>
              <a:t>授權</a:t>
            </a:r>
            <a:r>
              <a:rPr lang="zh-TW" altLang="zh-TW" sz="2800" b="1" dirty="0" smtClean="0"/>
              <a:t>直轄</a:t>
            </a:r>
            <a:endParaRPr lang="en-US" altLang="zh-TW" sz="2800" b="1" dirty="0" smtClean="0"/>
          </a:p>
          <a:p>
            <a:pPr>
              <a:lnSpc>
                <a:spcPts val="3000"/>
              </a:lnSpc>
              <a:buNone/>
            </a:pPr>
            <a:r>
              <a:rPr lang="en-US" altLang="zh-TW" sz="2800" b="1" dirty="0" smtClean="0"/>
              <a:t>    </a:t>
            </a:r>
            <a:r>
              <a:rPr lang="zh-TW" altLang="zh-TW" sz="2800" b="1" dirty="0" smtClean="0"/>
              <a:t>市</a:t>
            </a:r>
            <a:r>
              <a:rPr lang="zh-TW" altLang="zh-TW" sz="2800" b="1" dirty="0" smtClean="0">
                <a:solidFill>
                  <a:srgbClr val="00B050"/>
                </a:solidFill>
              </a:rPr>
              <a:t>可以變更或廢止特定水</a:t>
            </a:r>
            <a:r>
              <a:rPr lang="zh-TW" altLang="en-US" sz="2800" b="1" dirty="0" smtClean="0">
                <a:solidFill>
                  <a:srgbClr val="00B050"/>
                </a:solidFill>
              </a:rPr>
              <a:t>土</a:t>
            </a:r>
            <a:r>
              <a:rPr lang="zh-TW" altLang="zh-TW" sz="2800" b="1" dirty="0" smtClean="0">
                <a:solidFill>
                  <a:srgbClr val="00B050"/>
                </a:solidFill>
              </a:rPr>
              <a:t>保</a:t>
            </a:r>
            <a:r>
              <a:rPr lang="zh-TW" altLang="en-US" sz="2800" b="1" dirty="0" smtClean="0">
                <a:solidFill>
                  <a:srgbClr val="00B050"/>
                </a:solidFill>
              </a:rPr>
              <a:t>持</a:t>
            </a:r>
            <a:r>
              <a:rPr lang="zh-TW" altLang="zh-TW" sz="2800" b="1" dirty="0" smtClean="0">
                <a:solidFill>
                  <a:srgbClr val="00B050"/>
                </a:solidFill>
              </a:rPr>
              <a:t>區。</a:t>
            </a:r>
            <a:endParaRPr lang="zh-TW" altLang="en-US" sz="2800"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832520"/>
          </a:xfrm>
        </p:spPr>
        <p:txBody>
          <a:bodyPr/>
          <a:lstStyle/>
          <a:p>
            <a:pPr algn="ctr"/>
            <a:r>
              <a:rPr lang="zh-TW" altLang="en-US" b="1" dirty="0" smtClean="0">
                <a:solidFill>
                  <a:srgbClr val="C00000"/>
                </a:solidFill>
              </a:rPr>
              <a:t>鬆綁特定水土保持區開發行為</a:t>
            </a:r>
            <a:endParaRPr lang="zh-TW" altLang="en-US" b="1" dirty="0">
              <a:solidFill>
                <a:srgbClr val="C00000"/>
              </a:solidFill>
            </a:endParaRPr>
          </a:p>
        </p:txBody>
      </p:sp>
      <p:sp>
        <p:nvSpPr>
          <p:cNvPr id="3" name="內容版面配置區 2"/>
          <p:cNvSpPr>
            <a:spLocks noGrp="1"/>
          </p:cNvSpPr>
          <p:nvPr>
            <p:ph idx="1"/>
          </p:nvPr>
        </p:nvSpPr>
        <p:spPr>
          <a:xfrm>
            <a:off x="405780" y="1052736"/>
            <a:ext cx="11449271" cy="5805264"/>
          </a:xfrm>
        </p:spPr>
        <p:txBody>
          <a:bodyPr>
            <a:normAutofit lnSpcReduction="10000"/>
          </a:bodyPr>
          <a:lstStyle/>
          <a:p>
            <a:pPr>
              <a:buNone/>
            </a:pPr>
            <a:r>
              <a:rPr lang="zh-TW" altLang="en-US" b="1" dirty="0" smtClean="0"/>
              <a:t>原條文：水土保持法</a:t>
            </a:r>
            <a:r>
              <a:rPr lang="zh-TW" altLang="zh-TW" b="1" dirty="0" smtClean="0"/>
              <a:t>第</a:t>
            </a:r>
            <a:r>
              <a:rPr lang="en-US" altLang="zh-TW" b="1" dirty="0" smtClean="0"/>
              <a:t> 19 </a:t>
            </a:r>
            <a:r>
              <a:rPr lang="zh-TW" altLang="zh-TW" b="1" dirty="0" smtClean="0"/>
              <a:t>條</a:t>
            </a:r>
            <a:r>
              <a:rPr lang="zh-TW" altLang="en-US" b="1" dirty="0" smtClean="0"/>
              <a:t>第二項</a:t>
            </a:r>
            <a:endParaRPr lang="en-US" altLang="zh-TW" b="1" dirty="0" smtClean="0"/>
          </a:p>
          <a:p>
            <a:pPr>
              <a:buNone/>
            </a:pPr>
            <a:r>
              <a:rPr lang="zh-TW" altLang="zh-TW" b="1" dirty="0" smtClean="0"/>
              <a:t>經劃定為特定水土保持區之各類地區，</a:t>
            </a:r>
            <a:r>
              <a:rPr lang="zh-TW" altLang="zh-TW" b="1" u="sng" dirty="0" smtClean="0">
                <a:solidFill>
                  <a:srgbClr val="C00000"/>
                </a:solidFill>
              </a:rPr>
              <a:t>區內禁止任何開發行為</a:t>
            </a:r>
            <a:r>
              <a:rPr lang="zh-TW" altLang="zh-TW" b="1" dirty="0" smtClean="0"/>
              <a:t>，但攸關水資源之重</a:t>
            </a:r>
            <a:endParaRPr lang="en-US" altLang="zh-TW" b="1" dirty="0" smtClean="0"/>
          </a:p>
          <a:p>
            <a:pPr>
              <a:buNone/>
            </a:pPr>
            <a:r>
              <a:rPr lang="zh-TW" altLang="zh-TW" b="1" dirty="0" smtClean="0"/>
              <a:t>大建設、不涉及一定規模以上之地貌改變及經環境影響評估審查通過之自然遊憩區，</a:t>
            </a:r>
            <a:endParaRPr lang="en-US" altLang="zh-TW" b="1" dirty="0" smtClean="0"/>
          </a:p>
          <a:p>
            <a:pPr>
              <a:buNone/>
            </a:pPr>
            <a:r>
              <a:rPr lang="zh-TW" altLang="zh-TW" b="1" dirty="0" smtClean="0"/>
              <a:t>經中央主管機關核定者，不在此限。前項所稱一定規模以上之地貌改變，由中央主</a:t>
            </a:r>
            <a:endParaRPr lang="en-US" altLang="zh-TW" b="1" dirty="0" smtClean="0"/>
          </a:p>
          <a:p>
            <a:pPr>
              <a:buNone/>
            </a:pPr>
            <a:r>
              <a:rPr lang="zh-TW" altLang="zh-TW" b="1" dirty="0" smtClean="0"/>
              <a:t>管機關會同有關機關訂定之</a:t>
            </a:r>
            <a:r>
              <a:rPr lang="zh-TW" altLang="en-US" b="1" dirty="0" smtClean="0"/>
              <a:t>。</a:t>
            </a:r>
            <a:endParaRPr lang="en-US" altLang="zh-TW" b="1" dirty="0" smtClean="0"/>
          </a:p>
          <a:p>
            <a:pPr>
              <a:lnSpc>
                <a:spcPts val="2200"/>
              </a:lnSpc>
              <a:buNone/>
            </a:pPr>
            <a:r>
              <a:rPr lang="zh-TW" altLang="en-US" b="1" dirty="0" smtClean="0"/>
              <a:t>魔鬼：</a:t>
            </a:r>
            <a:endParaRPr lang="en-US" altLang="zh-TW" b="1" dirty="0" smtClean="0"/>
          </a:p>
          <a:p>
            <a:pPr>
              <a:lnSpc>
                <a:spcPts val="2200"/>
              </a:lnSpc>
              <a:buNone/>
            </a:pPr>
            <a:r>
              <a:rPr lang="zh-TW" altLang="zh-TW" b="1" dirty="0" smtClean="0">
                <a:solidFill>
                  <a:srgbClr val="C00000"/>
                </a:solidFill>
              </a:rPr>
              <a:t>原本</a:t>
            </a:r>
            <a:r>
              <a:rPr lang="zh-TW" altLang="en-US" b="1" dirty="0" smtClean="0">
                <a:solidFill>
                  <a:srgbClr val="C00000"/>
                </a:solidFill>
              </a:rPr>
              <a:t>規定</a:t>
            </a:r>
            <a:r>
              <a:rPr lang="zh-TW" altLang="zh-TW" b="1" dirty="0" smtClean="0">
                <a:solidFill>
                  <a:srgbClr val="C00000"/>
                </a:solidFill>
              </a:rPr>
              <a:t>特定水土保持區各類地區禁止任何開發行為，</a:t>
            </a:r>
            <a:r>
              <a:rPr lang="zh-TW" altLang="en-US" b="1" dirty="0" smtClean="0">
                <a:solidFill>
                  <a:srgbClr val="C00000"/>
                </a:solidFill>
              </a:rPr>
              <a:t>現</a:t>
            </a:r>
            <a:r>
              <a:rPr lang="zh-TW" altLang="zh-TW" b="1" dirty="0" smtClean="0">
                <a:solidFill>
                  <a:srgbClr val="C00000"/>
                </a:solidFill>
              </a:rPr>
              <a:t>改成只</a:t>
            </a:r>
            <a:r>
              <a:rPr lang="zh-TW" altLang="zh-TW" b="1" u="sng" dirty="0" smtClean="0"/>
              <a:t>禁止從事第</a:t>
            </a:r>
            <a:r>
              <a:rPr lang="en-US" altLang="zh-TW" b="1" u="sng" dirty="0" smtClean="0"/>
              <a:t>12</a:t>
            </a:r>
            <a:r>
              <a:rPr lang="zh-TW" altLang="zh-TW" b="1" u="sng" dirty="0" smtClean="0"/>
              <a:t>條</a:t>
            </a:r>
            <a:endParaRPr lang="en-US" altLang="zh-TW" b="1" u="sng" dirty="0" smtClean="0"/>
          </a:p>
          <a:p>
            <a:pPr>
              <a:lnSpc>
                <a:spcPts val="2200"/>
              </a:lnSpc>
              <a:buNone/>
            </a:pPr>
            <a:r>
              <a:rPr lang="zh-TW" altLang="zh-TW" b="1" u="sng" dirty="0" smtClean="0"/>
              <a:t>第</a:t>
            </a:r>
            <a:r>
              <a:rPr lang="en-US" altLang="zh-TW" b="1" u="sng" dirty="0" smtClean="0"/>
              <a:t>1</a:t>
            </a:r>
            <a:r>
              <a:rPr lang="zh-TW" altLang="zh-TW" b="1" u="sng" dirty="0" smtClean="0"/>
              <a:t>項</a:t>
            </a:r>
            <a:r>
              <a:rPr lang="en-US" altLang="zh-TW" b="1" u="sng" dirty="0" smtClean="0"/>
              <a:t>4</a:t>
            </a:r>
            <a:r>
              <a:rPr lang="zh-TW" altLang="zh-TW" b="1" u="sng" dirty="0" smtClean="0"/>
              <a:t>款之行為 </a:t>
            </a:r>
            <a:r>
              <a:rPr lang="en-US" altLang="zh-TW" b="1" dirty="0" smtClean="0">
                <a:solidFill>
                  <a:srgbClr val="C00000"/>
                </a:solidFill>
              </a:rPr>
              <a:t>(1.</a:t>
            </a:r>
            <a:r>
              <a:rPr lang="zh-TW" altLang="zh-TW" b="1" dirty="0" smtClean="0"/>
              <a:t>從事農、林、漁、牧地之開發利用所需之修築農路或整坡作業。</a:t>
            </a:r>
            <a:endParaRPr lang="en-US" altLang="zh-TW" b="1" dirty="0" smtClean="0"/>
          </a:p>
          <a:p>
            <a:pPr>
              <a:lnSpc>
                <a:spcPts val="2200"/>
              </a:lnSpc>
              <a:buNone/>
            </a:pPr>
            <a:r>
              <a:rPr lang="en-US" altLang="zh-TW" b="1" dirty="0" smtClean="0"/>
              <a:t>2. </a:t>
            </a:r>
            <a:r>
              <a:rPr lang="zh-TW" altLang="zh-TW" b="1" dirty="0" smtClean="0"/>
              <a:t>探礦、採礦、鑿井、採取土石或設置有關附屬設施。</a:t>
            </a:r>
            <a:r>
              <a:rPr lang="en-US" altLang="zh-TW" b="1" dirty="0" smtClean="0"/>
              <a:t>3. </a:t>
            </a:r>
            <a:r>
              <a:rPr lang="zh-TW" altLang="zh-TW" b="1" dirty="0" smtClean="0"/>
              <a:t>修建鐵路、公路、其他道</a:t>
            </a:r>
            <a:endParaRPr lang="en-US" altLang="zh-TW" b="1" dirty="0" smtClean="0"/>
          </a:p>
          <a:p>
            <a:pPr>
              <a:lnSpc>
                <a:spcPts val="2200"/>
              </a:lnSpc>
              <a:buNone/>
            </a:pPr>
            <a:r>
              <a:rPr lang="zh-TW" altLang="zh-TW" b="1" dirty="0" smtClean="0"/>
              <a:t>路或溝渠等。</a:t>
            </a:r>
            <a:r>
              <a:rPr lang="en-US" altLang="zh-TW" b="1" dirty="0" smtClean="0"/>
              <a:t>4.</a:t>
            </a:r>
            <a:r>
              <a:rPr lang="zh-TW" altLang="zh-TW" b="1" dirty="0" smtClean="0"/>
              <a:t>開發建築用地、設置公園、墳墓、遊憩用地、運動場地或軍事訓練</a:t>
            </a:r>
            <a:endParaRPr lang="en-US" altLang="zh-TW" b="1" dirty="0" smtClean="0"/>
          </a:p>
          <a:p>
            <a:pPr>
              <a:lnSpc>
                <a:spcPts val="2200"/>
              </a:lnSpc>
              <a:buNone/>
            </a:pPr>
            <a:r>
              <a:rPr lang="zh-TW" altLang="zh-TW" b="1" dirty="0" smtClean="0"/>
              <a:t>場</a:t>
            </a:r>
            <a:r>
              <a:rPr lang="en-US" altLang="zh-TW" b="1" dirty="0" smtClean="0"/>
              <a:t> </a:t>
            </a:r>
            <a:r>
              <a:rPr lang="zh-TW" altLang="zh-TW" b="1" dirty="0" smtClean="0"/>
              <a:t>、堆積土石、處理廢棄物或其他開挖整地。</a:t>
            </a:r>
            <a:r>
              <a:rPr lang="en-US" altLang="zh-TW" b="1" dirty="0" smtClean="0"/>
              <a:t>)</a:t>
            </a:r>
            <a:r>
              <a:rPr lang="zh-TW" altLang="zh-TW" b="1" dirty="0" smtClean="0">
                <a:solidFill>
                  <a:srgbClr val="C00000"/>
                </a:solidFill>
              </a:rPr>
              <a:t>，其他都不禁止。</a:t>
            </a:r>
            <a:endParaRPr lang="zh-TW" altLang="en-US" b="1"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904528"/>
          </a:xfrm>
        </p:spPr>
        <p:txBody>
          <a:bodyPr>
            <a:normAutofit/>
          </a:bodyPr>
          <a:lstStyle/>
          <a:p>
            <a:pPr algn="ctr"/>
            <a:r>
              <a:rPr lang="zh-TW" altLang="en-US" sz="4800" b="1" dirty="0" smtClean="0">
                <a:solidFill>
                  <a:srgbClr val="C00000"/>
                </a:solidFill>
              </a:rPr>
              <a:t>區域計畫之實施</a:t>
            </a:r>
            <a:endParaRPr lang="zh-TW" altLang="en-US" sz="4800" b="1" dirty="0">
              <a:solidFill>
                <a:srgbClr val="C00000"/>
              </a:solidFill>
            </a:endParaRPr>
          </a:p>
        </p:txBody>
      </p:sp>
      <p:sp>
        <p:nvSpPr>
          <p:cNvPr id="3" name="內容版面配置區 2"/>
          <p:cNvSpPr>
            <a:spLocks noGrp="1"/>
          </p:cNvSpPr>
          <p:nvPr>
            <p:ph idx="1"/>
          </p:nvPr>
        </p:nvSpPr>
        <p:spPr>
          <a:xfrm>
            <a:off x="333772" y="908720"/>
            <a:ext cx="11665296" cy="5760640"/>
          </a:xfrm>
        </p:spPr>
        <p:txBody>
          <a:bodyPr>
            <a:normAutofit/>
          </a:bodyPr>
          <a:lstStyle/>
          <a:p>
            <a:pPr>
              <a:lnSpc>
                <a:spcPts val="2880"/>
              </a:lnSpc>
              <a:buClr>
                <a:srgbClr val="1903BD"/>
              </a:buClr>
              <a:buFont typeface="Wingdings" pitchFamily="2" charset="2"/>
              <a:buChar char="Ø"/>
            </a:pPr>
            <a:r>
              <a:rPr lang="en-US" altLang="zh-TW" b="1" dirty="0" smtClean="0">
                <a:solidFill>
                  <a:srgbClr val="002060"/>
                </a:solidFill>
              </a:rPr>
              <a:t>1982</a:t>
            </a:r>
            <a:r>
              <a:rPr lang="zh-TW" altLang="zh-TW" b="1" dirty="0" smtClean="0">
                <a:solidFill>
                  <a:srgbClr val="002060"/>
                </a:solidFill>
              </a:rPr>
              <a:t>年至</a:t>
            </a:r>
            <a:r>
              <a:rPr lang="en-US" altLang="zh-TW" b="1" dirty="0" smtClean="0">
                <a:solidFill>
                  <a:srgbClr val="002060"/>
                </a:solidFill>
              </a:rPr>
              <a:t>1984</a:t>
            </a:r>
            <a:r>
              <a:rPr lang="zh-TW" altLang="zh-TW" b="1" dirty="0" smtClean="0">
                <a:solidFill>
                  <a:srgbClr val="002060"/>
                </a:solidFill>
              </a:rPr>
              <a:t>年</a:t>
            </a:r>
            <a:r>
              <a:rPr lang="zh-TW" altLang="en-US" b="1" dirty="0" smtClean="0">
                <a:solidFill>
                  <a:srgbClr val="002060"/>
                </a:solidFill>
              </a:rPr>
              <a:t>：</a:t>
            </a:r>
            <a:r>
              <a:rPr lang="zh-TW" altLang="zh-TW" b="1" dirty="0" smtClean="0">
                <a:solidFill>
                  <a:srgbClr val="002060"/>
                </a:solidFill>
              </a:rPr>
              <a:t>公告實施北、中、南、東部四個區域計畫</a:t>
            </a:r>
            <a:r>
              <a:rPr lang="zh-TW" altLang="en-US" b="1" dirty="0" smtClean="0">
                <a:solidFill>
                  <a:srgbClr val="002060"/>
                </a:solidFill>
              </a:rPr>
              <a:t>。</a:t>
            </a:r>
            <a:endParaRPr lang="en-US" altLang="zh-TW" b="1" dirty="0" smtClean="0">
              <a:solidFill>
                <a:srgbClr val="002060"/>
              </a:solidFill>
            </a:endParaRPr>
          </a:p>
          <a:p>
            <a:pPr>
              <a:lnSpc>
                <a:spcPts val="2880"/>
              </a:lnSpc>
              <a:buClr>
                <a:srgbClr val="1903BD"/>
              </a:buClr>
              <a:buFont typeface="Wingdings" pitchFamily="2" charset="2"/>
              <a:buChar char="Ø"/>
            </a:pPr>
            <a:r>
              <a:rPr lang="en-US" altLang="zh-TW" b="1" dirty="0" smtClean="0">
                <a:solidFill>
                  <a:srgbClr val="002060"/>
                </a:solidFill>
              </a:rPr>
              <a:t>1995</a:t>
            </a:r>
            <a:r>
              <a:rPr lang="zh-TW" altLang="zh-TW" b="1" dirty="0" smtClean="0">
                <a:solidFill>
                  <a:srgbClr val="002060"/>
                </a:solidFill>
              </a:rPr>
              <a:t>年至</a:t>
            </a:r>
            <a:r>
              <a:rPr lang="en-US" altLang="zh-TW" b="1" dirty="0" smtClean="0">
                <a:solidFill>
                  <a:srgbClr val="002060"/>
                </a:solidFill>
              </a:rPr>
              <a:t>1997</a:t>
            </a:r>
            <a:r>
              <a:rPr lang="zh-TW" altLang="zh-TW" b="1" dirty="0" smtClean="0">
                <a:solidFill>
                  <a:srgbClr val="002060"/>
                </a:solidFill>
              </a:rPr>
              <a:t>年</a:t>
            </a:r>
            <a:r>
              <a:rPr lang="zh-TW" altLang="en-US" b="1" dirty="0" smtClean="0">
                <a:solidFill>
                  <a:srgbClr val="002060"/>
                </a:solidFill>
              </a:rPr>
              <a:t>：辦理</a:t>
            </a:r>
            <a:r>
              <a:rPr lang="zh-TW" altLang="zh-TW" b="1" dirty="0" smtClean="0">
                <a:solidFill>
                  <a:srgbClr val="002060"/>
                </a:solidFill>
              </a:rPr>
              <a:t>各區域計畫之第一次通盤</a:t>
            </a:r>
            <a:r>
              <a:rPr lang="zh-TW" altLang="en-US" b="1" dirty="0" smtClean="0">
                <a:solidFill>
                  <a:srgbClr val="002060"/>
                </a:solidFill>
              </a:rPr>
              <a:t>。</a:t>
            </a:r>
            <a:endParaRPr lang="en-US" altLang="zh-TW" b="1" dirty="0" smtClean="0">
              <a:solidFill>
                <a:srgbClr val="002060"/>
              </a:solidFill>
            </a:endParaRPr>
          </a:p>
          <a:p>
            <a:pPr>
              <a:lnSpc>
                <a:spcPct val="150000"/>
              </a:lnSpc>
              <a:buClr>
                <a:srgbClr val="1903BD"/>
              </a:buClr>
              <a:buFont typeface="Wingdings" pitchFamily="2" charset="2"/>
              <a:buChar char="Ø"/>
            </a:pPr>
            <a:r>
              <a:rPr lang="en-US" altLang="zh-TW" b="1" dirty="0" smtClean="0">
                <a:solidFill>
                  <a:srgbClr val="002060"/>
                </a:solidFill>
              </a:rPr>
              <a:t>2010</a:t>
            </a:r>
            <a:r>
              <a:rPr lang="zh-TW" altLang="zh-TW" b="1" dirty="0" smtClean="0">
                <a:solidFill>
                  <a:srgbClr val="002060"/>
                </a:solidFill>
              </a:rPr>
              <a:t>年</a:t>
            </a:r>
            <a:r>
              <a:rPr lang="en-US" altLang="zh-TW" b="1" dirty="0" smtClean="0">
                <a:solidFill>
                  <a:srgbClr val="002060"/>
                </a:solidFill>
              </a:rPr>
              <a:t>6</a:t>
            </a:r>
            <a:r>
              <a:rPr lang="zh-TW" altLang="zh-TW" b="1" dirty="0" smtClean="0">
                <a:solidFill>
                  <a:srgbClr val="002060"/>
                </a:solidFill>
              </a:rPr>
              <a:t>月</a:t>
            </a:r>
            <a:r>
              <a:rPr lang="en-US" altLang="zh-TW" b="1" dirty="0" smtClean="0">
                <a:solidFill>
                  <a:srgbClr val="002060"/>
                </a:solidFill>
              </a:rPr>
              <a:t>15</a:t>
            </a:r>
            <a:r>
              <a:rPr lang="zh-TW" altLang="zh-TW" b="1" dirty="0" smtClean="0">
                <a:solidFill>
                  <a:srgbClr val="002060"/>
                </a:solidFill>
              </a:rPr>
              <a:t>日公告實施「變更臺灣北、中、南、東部區域計畫</a:t>
            </a:r>
            <a:r>
              <a:rPr lang="en-US" altLang="zh-TW" b="1" dirty="0" smtClean="0">
                <a:solidFill>
                  <a:srgbClr val="002060"/>
                </a:solidFill>
              </a:rPr>
              <a:t>(</a:t>
            </a:r>
            <a:r>
              <a:rPr lang="zh-TW" altLang="zh-TW" b="1" dirty="0" smtClean="0">
                <a:solidFill>
                  <a:srgbClr val="002060"/>
                </a:solidFill>
              </a:rPr>
              <a:t>第一次通盤檢討</a:t>
            </a:r>
            <a:r>
              <a:rPr lang="en-US" altLang="zh-TW" b="1" dirty="0" smtClean="0">
                <a:solidFill>
                  <a:srgbClr val="002060"/>
                </a:solidFill>
              </a:rPr>
              <a:t>)</a:t>
            </a:r>
            <a:r>
              <a:rPr lang="zh-TW" altLang="zh-TW" b="1" dirty="0" smtClean="0">
                <a:solidFill>
                  <a:srgbClr val="002060"/>
                </a:solidFill>
              </a:rPr>
              <a:t>：因應莫拉克颱風災害檢討土地使用管制」</a:t>
            </a:r>
            <a:r>
              <a:rPr lang="zh-TW" altLang="en-US" b="1" dirty="0" smtClean="0">
                <a:solidFill>
                  <a:srgbClr val="002060"/>
                </a:solidFill>
              </a:rPr>
              <a:t> ：</a:t>
            </a:r>
            <a:r>
              <a:rPr lang="zh-TW" altLang="zh-TW" b="1" dirty="0" smtClean="0">
                <a:solidFill>
                  <a:srgbClr val="002060"/>
                </a:solidFill>
              </a:rPr>
              <a:t>因應莫拉克颱風災害發生，針對土地使用加強管制</a:t>
            </a:r>
            <a:r>
              <a:rPr lang="zh-TW" altLang="en-US" b="1" dirty="0" smtClean="0">
                <a:solidFill>
                  <a:srgbClr val="002060"/>
                </a:solidFill>
              </a:rPr>
              <a:t>：</a:t>
            </a:r>
            <a:endParaRPr lang="en-US" altLang="zh-TW" b="1" dirty="0" smtClean="0">
              <a:solidFill>
                <a:srgbClr val="002060"/>
              </a:solidFill>
            </a:endParaRPr>
          </a:p>
          <a:p>
            <a:pPr>
              <a:lnSpc>
                <a:spcPts val="2880"/>
              </a:lnSpc>
              <a:buClr>
                <a:srgbClr val="1903BD"/>
              </a:buClr>
              <a:buNone/>
            </a:pPr>
            <a:r>
              <a:rPr lang="zh-TW" altLang="en-US" b="1" dirty="0" smtClean="0">
                <a:solidFill>
                  <a:srgbClr val="002060"/>
                </a:solidFill>
              </a:rPr>
              <a:t>     </a:t>
            </a:r>
            <a:r>
              <a:rPr lang="x-none" altLang="zh-TW" b="1" dirty="0" smtClean="0">
                <a:solidFill>
                  <a:srgbClr val="002060"/>
                </a:solidFill>
              </a:rPr>
              <a:t>1.檢討限制及條件發展地區之劃設項目及管制原則。</a:t>
            </a:r>
            <a:endParaRPr lang="zh-TW" altLang="zh-TW" b="1" dirty="0" smtClean="0">
              <a:solidFill>
                <a:srgbClr val="002060"/>
              </a:solidFill>
            </a:endParaRPr>
          </a:p>
          <a:p>
            <a:pPr>
              <a:lnSpc>
                <a:spcPts val="2880"/>
              </a:lnSpc>
              <a:buNone/>
            </a:pPr>
            <a:r>
              <a:rPr lang="zh-TW" altLang="en-US" b="1" dirty="0" smtClean="0">
                <a:solidFill>
                  <a:srgbClr val="002060"/>
                </a:solidFill>
              </a:rPr>
              <a:t>     </a:t>
            </a:r>
            <a:r>
              <a:rPr lang="x-none" altLang="zh-TW" b="1" dirty="0" smtClean="0">
                <a:solidFill>
                  <a:srgbClr val="002060"/>
                </a:solidFill>
              </a:rPr>
              <a:t>2.限縮非都市土地森林區、河川區及特定農業區等使用分區之土地使用管制。</a:t>
            </a:r>
            <a:endParaRPr lang="zh-TW" altLang="zh-TW" b="1" dirty="0" smtClean="0">
              <a:solidFill>
                <a:srgbClr val="002060"/>
              </a:solidFill>
            </a:endParaRPr>
          </a:p>
          <a:p>
            <a:pPr>
              <a:lnSpc>
                <a:spcPts val="2880"/>
              </a:lnSpc>
              <a:buNone/>
            </a:pPr>
            <a:r>
              <a:rPr lang="zh-TW" altLang="en-US" b="1" dirty="0" smtClean="0">
                <a:solidFill>
                  <a:srgbClr val="002060"/>
                </a:solidFill>
              </a:rPr>
              <a:t>     </a:t>
            </a:r>
            <a:r>
              <a:rPr lang="x-none" altLang="zh-TW" b="1" dirty="0" smtClean="0">
                <a:solidFill>
                  <a:srgbClr val="002060"/>
                </a:solidFill>
              </a:rPr>
              <a:t>3.研訂海岸保護區、嚴重地層下陷地區、水庫集水區等之使用管制原則。</a:t>
            </a:r>
            <a:endParaRPr lang="zh-TW" altLang="zh-TW" b="1" dirty="0" smtClean="0">
              <a:solidFill>
                <a:srgbClr val="002060"/>
              </a:solidFill>
            </a:endParaRPr>
          </a:p>
          <a:p>
            <a:pPr>
              <a:lnSpc>
                <a:spcPts val="2880"/>
              </a:lnSpc>
              <a:buNone/>
            </a:pPr>
            <a:r>
              <a:rPr lang="zh-TW" altLang="en-US" b="1" dirty="0" smtClean="0">
                <a:solidFill>
                  <a:srgbClr val="002060"/>
                </a:solidFill>
              </a:rPr>
              <a:t>     </a:t>
            </a:r>
            <a:r>
              <a:rPr lang="x-none" altLang="zh-TW" b="1" dirty="0" smtClean="0">
                <a:solidFill>
                  <a:srgbClr val="002060"/>
                </a:solidFill>
              </a:rPr>
              <a:t>4.將海域納入計畫範圍。</a:t>
            </a:r>
            <a:endParaRPr lang="zh-TW" altLang="zh-TW" b="1" dirty="0" smtClean="0">
              <a:solidFill>
                <a:srgbClr val="002060"/>
              </a:solidFill>
            </a:endParaRPr>
          </a:p>
          <a:p>
            <a:pPr>
              <a:buClr>
                <a:srgbClr val="1903BD"/>
              </a:buClr>
              <a:buFont typeface="Wingdings" pitchFamily="2" charset="2"/>
              <a:buChar char="Ø"/>
            </a:pPr>
            <a:endParaRPr lang="en-US" altLang="zh-TW" dirty="0" smtClean="0">
              <a:solidFill>
                <a:srgbClr val="002060"/>
              </a:solidFill>
            </a:endParaRPr>
          </a:p>
          <a:p>
            <a:pPr>
              <a:buClr>
                <a:srgbClr val="1903BD"/>
              </a:buClr>
              <a:buFont typeface="Wingdings" pitchFamily="2" charset="2"/>
              <a:buChar char="Ø"/>
            </a:pPr>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5780" y="76200"/>
            <a:ext cx="10868883" cy="904528"/>
          </a:xfrm>
        </p:spPr>
        <p:txBody>
          <a:bodyPr/>
          <a:lstStyle/>
          <a:p>
            <a:pPr algn="ctr"/>
            <a:r>
              <a:rPr lang="zh-TW" altLang="en-US" b="1" dirty="0" smtClean="0">
                <a:solidFill>
                  <a:srgbClr val="C00000"/>
                </a:solidFill>
              </a:rPr>
              <a:t>刪除</a:t>
            </a:r>
            <a:r>
              <a:rPr lang="zh-TW" altLang="zh-TW" b="1" dirty="0" smtClean="0">
                <a:solidFill>
                  <a:srgbClr val="C00000"/>
                </a:solidFill>
              </a:rPr>
              <a:t>保護帶</a:t>
            </a:r>
            <a:r>
              <a:rPr lang="zh-TW" altLang="en-US" b="1" dirty="0" smtClean="0">
                <a:solidFill>
                  <a:srgbClr val="C00000"/>
                </a:solidFill>
              </a:rPr>
              <a:t>之</a:t>
            </a:r>
            <a:r>
              <a:rPr lang="zh-TW" altLang="zh-TW" b="1" dirty="0" smtClean="0">
                <a:solidFill>
                  <a:srgbClr val="C00000"/>
                </a:solidFill>
              </a:rPr>
              <a:t>設置</a:t>
            </a:r>
            <a:endParaRPr lang="zh-TW" altLang="en-US" b="1" dirty="0">
              <a:solidFill>
                <a:srgbClr val="C00000"/>
              </a:solidFill>
            </a:endParaRPr>
          </a:p>
        </p:txBody>
      </p:sp>
      <p:sp>
        <p:nvSpPr>
          <p:cNvPr id="3" name="內容版面配置區 2"/>
          <p:cNvSpPr>
            <a:spLocks noGrp="1"/>
          </p:cNvSpPr>
          <p:nvPr>
            <p:ph idx="1"/>
          </p:nvPr>
        </p:nvSpPr>
        <p:spPr>
          <a:xfrm>
            <a:off x="405780" y="1052736"/>
            <a:ext cx="11521280" cy="5544616"/>
          </a:xfrm>
        </p:spPr>
        <p:txBody>
          <a:bodyPr>
            <a:noAutofit/>
          </a:bodyPr>
          <a:lstStyle/>
          <a:p>
            <a:pPr>
              <a:buFont typeface="Wingdings" pitchFamily="2" charset="2"/>
              <a:buChar char="Ø"/>
            </a:pPr>
            <a:r>
              <a:rPr lang="zh-TW" altLang="en-US" sz="2600" b="1" dirty="0" smtClean="0">
                <a:solidFill>
                  <a:srgbClr val="002060"/>
                </a:solidFill>
              </a:rPr>
              <a:t>原條文：水土保持法</a:t>
            </a:r>
            <a:r>
              <a:rPr lang="zh-TW" altLang="zh-TW" sz="2600" b="1" dirty="0" smtClean="0">
                <a:solidFill>
                  <a:srgbClr val="002060"/>
                </a:solidFill>
              </a:rPr>
              <a:t>第</a:t>
            </a:r>
            <a:r>
              <a:rPr lang="en-US" altLang="zh-TW" sz="2600" b="1" dirty="0" smtClean="0">
                <a:solidFill>
                  <a:srgbClr val="002060"/>
                </a:solidFill>
              </a:rPr>
              <a:t> 20 </a:t>
            </a:r>
            <a:r>
              <a:rPr lang="zh-TW" altLang="zh-TW" sz="2600" b="1" dirty="0" smtClean="0">
                <a:solidFill>
                  <a:srgbClr val="002060"/>
                </a:solidFill>
              </a:rPr>
              <a:t>條</a:t>
            </a:r>
            <a:endParaRPr lang="en-US" altLang="zh-TW" sz="2600" b="1" dirty="0" smtClean="0">
              <a:solidFill>
                <a:srgbClr val="002060"/>
              </a:solidFill>
            </a:endParaRPr>
          </a:p>
          <a:p>
            <a:pPr>
              <a:buNone/>
            </a:pPr>
            <a:r>
              <a:rPr lang="en-US" altLang="zh-TW" sz="2600" b="1" dirty="0" smtClean="0">
                <a:solidFill>
                  <a:srgbClr val="002060"/>
                </a:solidFill>
              </a:rPr>
              <a:t>    </a:t>
            </a:r>
            <a:r>
              <a:rPr lang="zh-TW" altLang="zh-TW" sz="2600" b="1" dirty="0" smtClean="0">
                <a:solidFill>
                  <a:srgbClr val="002060"/>
                </a:solidFill>
              </a:rPr>
              <a:t>經劃定為特定水土保持區之水庫集水區，其管理機關應於水庫滿水位線起算至水平距離三十公尺或至五十公尺範圍內，設置保護帶。其他特定水土保持由管理機關視實際需要報請中央主管機關核准設置之。前項保護帶內之私有土地得辦理徵收，公有土地得辦理撥用，其已放租之土地應終租約收回。第一項水庫集水區保護帶以上之區域屬森林者，應編為保安林，依森林法有關規定理。</a:t>
            </a:r>
            <a:endParaRPr lang="en-US" altLang="zh-TW" sz="2600" b="1" dirty="0" smtClean="0">
              <a:solidFill>
                <a:srgbClr val="002060"/>
              </a:solidFill>
            </a:endParaRPr>
          </a:p>
          <a:p>
            <a:pPr>
              <a:buFont typeface="Wingdings" pitchFamily="2" charset="2"/>
              <a:buChar char="Ø"/>
            </a:pPr>
            <a:r>
              <a:rPr lang="zh-TW" altLang="en-US" sz="2600" b="1" dirty="0" smtClean="0">
                <a:solidFill>
                  <a:srgbClr val="C00000"/>
                </a:solidFill>
              </a:rPr>
              <a:t>魔鬼：</a:t>
            </a:r>
            <a:endParaRPr lang="en-US" altLang="zh-TW" sz="2600" b="1" dirty="0" smtClean="0">
              <a:solidFill>
                <a:srgbClr val="C00000"/>
              </a:solidFill>
            </a:endParaRPr>
          </a:p>
          <a:p>
            <a:r>
              <a:rPr lang="zh-TW" altLang="zh-TW" sz="2600" b="1" dirty="0" smtClean="0">
                <a:solidFill>
                  <a:srgbClr val="C00000"/>
                </a:solidFill>
              </a:rPr>
              <a:t>原本第</a:t>
            </a:r>
            <a:r>
              <a:rPr lang="en-US" altLang="zh-TW" sz="2600" b="1" dirty="0" smtClean="0">
                <a:solidFill>
                  <a:srgbClr val="C00000"/>
                </a:solidFill>
              </a:rPr>
              <a:t>20</a:t>
            </a:r>
            <a:r>
              <a:rPr lang="zh-TW" altLang="zh-TW" sz="2600" b="1" dirty="0" smtClean="0">
                <a:solidFill>
                  <a:srgbClr val="C00000"/>
                </a:solidFill>
              </a:rPr>
              <a:t>條規定，經劃為特定水保區的水庫集水區要設置保護帶，修法後刪除。</a:t>
            </a:r>
            <a:endParaRPr lang="en-US" altLang="zh-TW" sz="2600" b="1" dirty="0" smtClean="0">
              <a:solidFill>
                <a:srgbClr val="C00000"/>
              </a:solidFill>
            </a:endParaRPr>
          </a:p>
          <a:p>
            <a:r>
              <a:rPr lang="zh-TW" altLang="en-US" sz="2600" b="1" dirty="0" smtClean="0">
                <a:solidFill>
                  <a:srgbClr val="C00000"/>
                </a:solidFill>
              </a:rPr>
              <a:t>刪除</a:t>
            </a:r>
            <a:r>
              <a:rPr lang="en-US" altLang="zh-TW" sz="2600" b="1" dirty="0" smtClean="0">
                <a:solidFill>
                  <a:srgbClr val="C00000"/>
                </a:solidFill>
              </a:rPr>
              <a:t>20</a:t>
            </a:r>
            <a:r>
              <a:rPr lang="zh-TW" altLang="en-US" sz="2600" b="1" dirty="0" smtClean="0">
                <a:solidFill>
                  <a:srgbClr val="C00000"/>
                </a:solidFill>
              </a:rPr>
              <a:t>條與</a:t>
            </a:r>
            <a:r>
              <a:rPr lang="en-US" altLang="zh-TW" sz="2600" b="1" dirty="0" smtClean="0">
                <a:solidFill>
                  <a:srgbClr val="C00000"/>
                </a:solidFill>
              </a:rPr>
              <a:t>21</a:t>
            </a:r>
            <a:r>
              <a:rPr lang="zh-TW" altLang="en-US" sz="2600" b="1" dirty="0" smtClean="0">
                <a:solidFill>
                  <a:srgbClr val="C00000"/>
                </a:solidFill>
              </a:rPr>
              <a:t>條。</a:t>
            </a:r>
            <a:endParaRPr lang="en-US" altLang="zh-TW" sz="2600" b="1" dirty="0" smtClean="0">
              <a:solidFill>
                <a:srgbClr val="C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5780" y="76200"/>
            <a:ext cx="11593288" cy="976536"/>
          </a:xfrm>
        </p:spPr>
        <p:txBody>
          <a:bodyPr/>
          <a:lstStyle/>
          <a:p>
            <a:pPr algn="ctr"/>
            <a:r>
              <a:rPr lang="zh-TW" altLang="en-US" b="1" smtClean="0">
                <a:solidFill>
                  <a:srgbClr val="C00000"/>
                </a:solidFill>
              </a:rPr>
              <a:t>官方</a:t>
            </a:r>
            <a:r>
              <a:rPr lang="zh-TW" altLang="en-US" b="1" smtClean="0">
                <a:solidFill>
                  <a:srgbClr val="C00000"/>
                </a:solidFill>
              </a:rPr>
              <a:t>說法</a:t>
            </a:r>
            <a:endParaRPr lang="zh-TW" altLang="en-US" b="1" dirty="0">
              <a:solidFill>
                <a:srgbClr val="C00000"/>
              </a:solidFill>
            </a:endParaRPr>
          </a:p>
        </p:txBody>
      </p:sp>
      <p:sp>
        <p:nvSpPr>
          <p:cNvPr id="3" name="內容版面配置區 2"/>
          <p:cNvSpPr>
            <a:spLocks noGrp="1"/>
          </p:cNvSpPr>
          <p:nvPr>
            <p:ph idx="1"/>
          </p:nvPr>
        </p:nvSpPr>
        <p:spPr>
          <a:xfrm>
            <a:off x="549796" y="1052736"/>
            <a:ext cx="11233248" cy="5616624"/>
          </a:xfrm>
        </p:spPr>
        <p:txBody>
          <a:bodyPr>
            <a:noAutofit/>
          </a:bodyPr>
          <a:lstStyle/>
          <a:p>
            <a:pPr>
              <a:buFont typeface="Wingdings" pitchFamily="2" charset="2"/>
              <a:buChar char="Ø"/>
            </a:pPr>
            <a:r>
              <a:rPr lang="zh-TW" altLang="zh-TW" sz="3200" b="1" dirty="0" smtClean="0">
                <a:solidFill>
                  <a:srgbClr val="002060"/>
                </a:solidFill>
              </a:rPr>
              <a:t>水保法立法目的是要實施必要</a:t>
            </a:r>
            <a:r>
              <a:rPr lang="zh-TW" altLang="en-US" sz="3200" b="1" dirty="0" smtClean="0">
                <a:solidFill>
                  <a:srgbClr val="002060"/>
                </a:solidFill>
              </a:rPr>
              <a:t>之</a:t>
            </a:r>
            <a:r>
              <a:rPr lang="zh-TW" altLang="zh-TW" sz="3200" b="1" dirty="0" smtClean="0">
                <a:solidFill>
                  <a:srgbClr val="002060"/>
                </a:solidFill>
              </a:rPr>
              <a:t>水土保持維護，有關土地使用管制要依區域計畫法、都市計畫法等上位法規定。而水庫集水區的開發利用，還有國家公園法、森林法、水利法等法規。因此</a:t>
            </a:r>
            <a:r>
              <a:rPr lang="zh-TW" altLang="en-US" sz="3200" b="1" dirty="0" smtClean="0">
                <a:solidFill>
                  <a:srgbClr val="002060"/>
                </a:solidFill>
              </a:rPr>
              <a:t>，</a:t>
            </a:r>
            <a:r>
              <a:rPr lang="zh-TW" altLang="zh-TW" sz="3200" b="1" dirty="0" smtClean="0">
                <a:solidFill>
                  <a:srgbClr val="002060"/>
                </a:solidFill>
              </a:rPr>
              <a:t>水</a:t>
            </a:r>
            <a:r>
              <a:rPr lang="zh-TW" altLang="en-US" sz="3200" b="1" dirty="0" smtClean="0">
                <a:solidFill>
                  <a:srgbClr val="002060"/>
                </a:solidFill>
              </a:rPr>
              <a:t>土</a:t>
            </a:r>
            <a:r>
              <a:rPr lang="zh-TW" altLang="zh-TW" sz="3200" b="1" dirty="0" smtClean="0">
                <a:solidFill>
                  <a:srgbClr val="002060"/>
                </a:solidFill>
              </a:rPr>
              <a:t>保</a:t>
            </a:r>
            <a:r>
              <a:rPr lang="zh-TW" altLang="en-US" sz="3200" b="1" dirty="0" smtClean="0">
                <a:solidFill>
                  <a:srgbClr val="002060"/>
                </a:solidFill>
              </a:rPr>
              <a:t>持</a:t>
            </a:r>
            <a:r>
              <a:rPr lang="zh-TW" altLang="zh-TW" sz="3200" b="1" dirty="0" smtClean="0">
                <a:solidFill>
                  <a:srgbClr val="002060"/>
                </a:solidFill>
              </a:rPr>
              <a:t>法修正並不會影響水庫集水區的治理，絕沒有全面鬆綁情形。</a:t>
            </a:r>
            <a:endParaRPr lang="en-US" altLang="zh-TW" sz="3200" b="1" dirty="0" smtClean="0">
              <a:solidFill>
                <a:srgbClr val="002060"/>
              </a:solidFill>
            </a:endParaRPr>
          </a:p>
          <a:p>
            <a:pPr>
              <a:buFont typeface="Wingdings" pitchFamily="2" charset="2"/>
              <a:buChar char="Ø"/>
            </a:pPr>
            <a:r>
              <a:rPr lang="zh-TW" altLang="zh-TW" sz="3200" b="1" dirty="0" smtClean="0">
                <a:solidFill>
                  <a:srgbClr val="002060"/>
                </a:solidFill>
              </a:rPr>
              <a:t>特定水</a:t>
            </a:r>
            <a:r>
              <a:rPr lang="zh-TW" altLang="en-US" sz="3200" b="1" dirty="0" smtClean="0">
                <a:solidFill>
                  <a:srgbClr val="002060"/>
                </a:solidFill>
              </a:rPr>
              <a:t>土</a:t>
            </a:r>
            <a:r>
              <a:rPr lang="zh-TW" altLang="zh-TW" sz="3200" b="1" dirty="0" smtClean="0">
                <a:solidFill>
                  <a:srgbClr val="002060"/>
                </a:solidFill>
              </a:rPr>
              <a:t>保</a:t>
            </a:r>
            <a:r>
              <a:rPr lang="zh-TW" altLang="en-US" sz="3200" b="1" dirty="0" smtClean="0">
                <a:solidFill>
                  <a:srgbClr val="002060"/>
                </a:solidFill>
              </a:rPr>
              <a:t>持</a:t>
            </a:r>
            <a:r>
              <a:rPr lang="zh-TW" altLang="zh-TW" sz="3200" b="1" dirty="0" smtClean="0">
                <a:solidFill>
                  <a:srgbClr val="002060"/>
                </a:solidFill>
              </a:rPr>
              <a:t>區劃設直接剝奪民眾使用土地</a:t>
            </a:r>
            <a:r>
              <a:rPr lang="zh-TW" altLang="en-US" sz="3200" b="1" dirty="0" smtClean="0">
                <a:solidFill>
                  <a:srgbClr val="002060"/>
                </a:solidFill>
              </a:rPr>
              <a:t>之</a:t>
            </a:r>
            <a:r>
              <a:rPr lang="zh-TW" altLang="zh-TW" sz="3200" b="1" dirty="0" smtClean="0">
                <a:solidFill>
                  <a:srgbClr val="002060"/>
                </a:solidFill>
              </a:rPr>
              <a:t>合法權益，像高屏溪攔河堰、東港溪攔河堰、曾文水庫等平地以及沒有土砂災害地區，一旦要劃民眾就反對，修正反而符合土地合理管制及嚴格管理的立法。</a:t>
            </a:r>
            <a:endParaRPr lang="en-US" altLang="zh-TW" sz="3200" b="1" dirty="0" smtClean="0">
              <a:solidFill>
                <a:srgbClr val="002060"/>
              </a:solidFill>
            </a:endParaRPr>
          </a:p>
          <a:p>
            <a:pPr>
              <a:buFont typeface="Wingdings" pitchFamily="2" charset="2"/>
              <a:buChar char="Ø"/>
            </a:pPr>
            <a:r>
              <a:rPr lang="zh-TW" altLang="en-US" sz="3200" b="1" dirty="0" smtClean="0">
                <a:solidFill>
                  <a:srgbClr val="002060"/>
                </a:solidFill>
              </a:rPr>
              <a:t>對於環保團體主張刪除</a:t>
            </a:r>
            <a:r>
              <a:rPr lang="zh-TW" altLang="zh-TW" sz="3200" b="1" dirty="0" smtClean="0">
                <a:solidFill>
                  <a:srgbClr val="002060"/>
                </a:solidFill>
              </a:rPr>
              <a:t>「須特別保護」，</a:t>
            </a:r>
            <a:r>
              <a:rPr lang="zh-TW" altLang="en-US" sz="3200" b="1" dirty="0" smtClean="0">
                <a:solidFill>
                  <a:srgbClr val="002060"/>
                </a:solidFill>
              </a:rPr>
              <a:t>此將會</a:t>
            </a:r>
            <a:r>
              <a:rPr lang="zh-TW" altLang="zh-TW" sz="3200" b="1" dirty="0" smtClean="0">
                <a:solidFill>
                  <a:srgbClr val="002060"/>
                </a:solidFill>
              </a:rPr>
              <a:t>在「特定水土保持區劃定及廢止準則」訂定。</a:t>
            </a:r>
            <a:endParaRPr lang="zh-TW" altLang="en-US" sz="3200" b="1" dirty="0">
              <a:solidFill>
                <a:srgbClr val="00206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3772" y="76200"/>
            <a:ext cx="11855053" cy="904528"/>
          </a:xfrm>
        </p:spPr>
        <p:txBody>
          <a:bodyPr/>
          <a:lstStyle/>
          <a:p>
            <a:pPr algn="ctr"/>
            <a:r>
              <a:rPr lang="zh-TW" altLang="zh-TW" dirty="0" smtClean="0">
                <a:solidFill>
                  <a:srgbClr val="C00000"/>
                </a:solidFill>
              </a:rPr>
              <a:t>應實施環評估細目及範圍認定標準修正草案</a:t>
            </a:r>
            <a:endParaRPr lang="en-US" altLang="zh-TW" dirty="0" smtClean="0">
              <a:solidFill>
                <a:srgbClr val="C00000"/>
              </a:solidFill>
            </a:endParaRPr>
          </a:p>
        </p:txBody>
      </p:sp>
      <p:sp>
        <p:nvSpPr>
          <p:cNvPr id="3" name="內容版面配置區 2"/>
          <p:cNvSpPr>
            <a:spLocks noGrp="1"/>
          </p:cNvSpPr>
          <p:nvPr>
            <p:ph idx="1"/>
          </p:nvPr>
        </p:nvSpPr>
        <p:spPr>
          <a:xfrm>
            <a:off x="333772" y="980728"/>
            <a:ext cx="11855053" cy="5877272"/>
          </a:xfrm>
        </p:spPr>
        <p:txBody>
          <a:bodyPr>
            <a:normAutofit/>
          </a:bodyPr>
          <a:lstStyle/>
          <a:p>
            <a:r>
              <a:rPr lang="zh-TW" altLang="zh-TW" b="1" dirty="0" smtClean="0">
                <a:solidFill>
                  <a:srgbClr val="002060"/>
                </a:solidFill>
              </a:rPr>
              <a:t>擬大幅放寬在集水區、國家公園及自來水保護區</a:t>
            </a:r>
            <a:r>
              <a:rPr lang="zh-TW" altLang="en-US" b="1" dirty="0" smtClean="0">
                <a:solidFill>
                  <a:srgbClr val="002060"/>
                </a:solidFill>
              </a:rPr>
              <a:t>之</a:t>
            </a:r>
            <a:r>
              <a:rPr lang="zh-TW" altLang="zh-TW" b="1" dirty="0" smtClean="0">
                <a:solidFill>
                  <a:srgbClr val="002060"/>
                </a:solidFill>
              </a:rPr>
              <a:t>開發面積</a:t>
            </a:r>
            <a:r>
              <a:rPr lang="en-US" altLang="zh-TW" b="1" dirty="0" smtClean="0">
                <a:solidFill>
                  <a:srgbClr val="002060"/>
                </a:solidFill>
              </a:rPr>
              <a:t>500</a:t>
            </a:r>
            <a:r>
              <a:rPr lang="zh-TW" altLang="zh-TW" b="1" dirty="0" smtClean="0">
                <a:solidFill>
                  <a:srgbClr val="002060"/>
                </a:solidFill>
              </a:rPr>
              <a:t>平方公尺以下、或累積面積</a:t>
            </a:r>
            <a:r>
              <a:rPr lang="en-US" altLang="zh-TW" b="1" dirty="0" smtClean="0">
                <a:solidFill>
                  <a:srgbClr val="002060"/>
                </a:solidFill>
              </a:rPr>
              <a:t>2500</a:t>
            </a:r>
            <a:r>
              <a:rPr lang="zh-TW" altLang="zh-TW" b="1" dirty="0" smtClean="0">
                <a:solidFill>
                  <a:srgbClr val="002060"/>
                </a:solidFill>
              </a:rPr>
              <a:t>平方公尺以下，只要經主管機關同意，可不必實施環評。</a:t>
            </a:r>
            <a:endParaRPr lang="en-US" altLang="zh-TW" b="1" dirty="0" smtClean="0">
              <a:solidFill>
                <a:srgbClr val="002060"/>
              </a:solidFill>
            </a:endParaRPr>
          </a:p>
          <a:p>
            <a:pPr lvl="0"/>
            <a:r>
              <a:rPr lang="zh-TW" altLang="zh-TW" b="1" dirty="0" smtClean="0">
                <a:solidFill>
                  <a:srgbClr val="002060"/>
                </a:solidFill>
              </a:rPr>
              <a:t>增訂新訂或擴大都市計畫政策環境影響評估之政策研提機關可提出社區興建或擴建、舊市區更新之審議規範，經中央主管機關環境影響評估審查委員會同意，該政策評估說明書評估範圍內之社區興建或擴建、舊市區更新，如符合政策評估說明書，得免實施環境影響評估之規定。</a:t>
            </a:r>
            <a:endParaRPr lang="en-US" altLang="zh-TW" b="1" dirty="0" smtClean="0">
              <a:solidFill>
                <a:srgbClr val="002060"/>
              </a:solidFill>
            </a:endParaRPr>
          </a:p>
          <a:p>
            <a:pPr lvl="0">
              <a:buFont typeface="Wingdings" pitchFamily="2" charset="2"/>
              <a:buChar char="Ø"/>
            </a:pPr>
            <a:r>
              <a:rPr lang="zh-TW" altLang="en-US" b="1" dirty="0" smtClean="0">
                <a:solidFill>
                  <a:srgbClr val="C00000"/>
                </a:solidFill>
              </a:rPr>
              <a:t>魔鬼：</a:t>
            </a:r>
            <a:endParaRPr lang="en-US" altLang="zh-TW" b="1" dirty="0" smtClean="0">
              <a:solidFill>
                <a:srgbClr val="C00000"/>
              </a:solidFill>
            </a:endParaRPr>
          </a:p>
          <a:p>
            <a:pPr lvl="0"/>
            <a:r>
              <a:rPr lang="zh-TW" altLang="zh-TW" b="1" dirty="0" smtClean="0">
                <a:solidFill>
                  <a:srgbClr val="C00000"/>
                </a:solidFill>
              </a:rPr>
              <a:t>開發面積五百平方公尺以下、或累積面積兩千五百平方公尺以下，只要經主管機關同意，可不必實施環評</a:t>
            </a:r>
            <a:r>
              <a:rPr lang="en-US" altLang="zh-TW" b="1" dirty="0" smtClean="0">
                <a:solidFill>
                  <a:srgbClr val="C00000"/>
                </a:solidFill>
              </a:rPr>
              <a:t>(</a:t>
            </a:r>
            <a:r>
              <a:rPr lang="zh-TW" altLang="en-US" b="1" dirty="0" smtClean="0">
                <a:solidFill>
                  <a:srgbClr val="C00000"/>
                </a:solidFill>
              </a:rPr>
              <a:t>為</a:t>
            </a:r>
            <a:r>
              <a:rPr lang="zh-TW" altLang="zh-TW" b="1" dirty="0" smtClean="0">
                <a:solidFill>
                  <a:srgbClr val="C00000"/>
                </a:solidFill>
              </a:rPr>
              <a:t>砂石業者、建商、旅館及遊樂業者</a:t>
            </a:r>
            <a:r>
              <a:rPr lang="zh-TW" altLang="en-US" b="1" dirty="0" smtClean="0">
                <a:solidFill>
                  <a:srgbClr val="C00000"/>
                </a:solidFill>
              </a:rPr>
              <a:t>開方便之門</a:t>
            </a:r>
            <a:r>
              <a:rPr lang="en-US" altLang="zh-TW" b="1" dirty="0" smtClean="0">
                <a:solidFill>
                  <a:srgbClr val="C00000"/>
                </a:solidFill>
              </a:rPr>
              <a:t>) </a:t>
            </a:r>
            <a:r>
              <a:rPr lang="zh-TW" altLang="en-US" b="1" dirty="0" smtClean="0">
                <a:solidFill>
                  <a:srgbClr val="C00000"/>
                </a:solidFill>
              </a:rPr>
              <a:t>。</a:t>
            </a:r>
            <a:endParaRPr lang="en-US" altLang="zh-TW" b="1" dirty="0" smtClean="0">
              <a:solidFill>
                <a:srgbClr val="C00000"/>
              </a:solidFill>
            </a:endParaRPr>
          </a:p>
          <a:p>
            <a:pPr lvl="0"/>
            <a:r>
              <a:rPr lang="zh-TW" altLang="zh-TW" b="1" dirty="0" smtClean="0">
                <a:solidFill>
                  <a:srgbClr val="C00000"/>
                </a:solidFill>
              </a:rPr>
              <a:t>政策評估說明書評估範圍內之社區興建或擴建、舊市區更新，如符合政策評估說明書，得免實施環境影響評估之規定。</a:t>
            </a:r>
            <a:r>
              <a:rPr lang="en-US" altLang="zh-TW" b="1" dirty="0" smtClean="0">
                <a:solidFill>
                  <a:srgbClr val="C00000"/>
                </a:solidFill>
              </a:rPr>
              <a:t>(</a:t>
            </a:r>
            <a:r>
              <a:rPr lang="zh-TW" altLang="en-US" b="1" dirty="0" smtClean="0">
                <a:solidFill>
                  <a:srgbClr val="C00000"/>
                </a:solidFill>
              </a:rPr>
              <a:t>以政策環評取代個案環評</a:t>
            </a:r>
            <a:r>
              <a:rPr lang="en-US" altLang="zh-TW" b="1" dirty="0" smtClean="0">
                <a:solidFill>
                  <a:srgbClr val="C00000"/>
                </a:solidFill>
              </a:rPr>
              <a:t>) </a:t>
            </a:r>
            <a:r>
              <a:rPr lang="zh-TW" altLang="en-US" b="1" dirty="0" smtClean="0">
                <a:solidFill>
                  <a:srgbClr val="C00000"/>
                </a:solidFill>
              </a:rPr>
              <a:t>。</a:t>
            </a:r>
            <a:endParaRPr lang="en-US" altLang="zh-TW" b="1" dirty="0" smtClean="0">
              <a:solidFill>
                <a:srgbClr val="C00000"/>
              </a:solidFill>
            </a:endParaRPr>
          </a:p>
          <a:p>
            <a:pPr lvl="0"/>
            <a:endParaRPr lang="zh-TW" altLang="zh-TW" dirty="0" smtClean="0"/>
          </a:p>
          <a:p>
            <a:endParaRPr lang="en-US" altLang="zh-TW" dirty="0" smtClean="0"/>
          </a:p>
          <a:p>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dirty="0"/>
          </a:p>
        </p:txBody>
      </p:sp>
      <p:sp>
        <p:nvSpPr>
          <p:cNvPr id="3" name="文字版面配置區 2"/>
          <p:cNvSpPr>
            <a:spLocks noGrp="1"/>
          </p:cNvSpPr>
          <p:nvPr>
            <p:ph type="body" idx="1"/>
          </p:nvPr>
        </p:nvSpPr>
        <p:spPr>
          <a:xfrm>
            <a:off x="765820" y="2708920"/>
            <a:ext cx="7008574" cy="1024880"/>
          </a:xfrm>
        </p:spPr>
        <p:txBody>
          <a:bodyPr>
            <a:normAutofit/>
          </a:bodyPr>
          <a:lstStyle/>
          <a:p>
            <a:pPr algn="ctr"/>
            <a:r>
              <a:rPr lang="zh-TW" altLang="en-US" sz="4400" b="1" dirty="0" smtClean="0">
                <a:solidFill>
                  <a:srgbClr val="C00000"/>
                </a:solidFill>
              </a:rPr>
              <a:t>報告完畢    謝謝指正</a:t>
            </a:r>
            <a:endParaRPr lang="zh-TW" sz="4400" b="1" dirty="0">
              <a:solidFill>
                <a:srgbClr val="C00000"/>
              </a:solidFill>
            </a:endParaRPr>
          </a:p>
        </p:txBody>
      </p:sp>
    </p:spTree>
    <p:extLst>
      <p:ext uri="{BB962C8B-B14F-4D97-AF65-F5344CB8AC3E}">
        <p14:creationId xmlns="" xmlns:p14="http://schemas.microsoft.com/office/powerpoint/2010/main" val="19976979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7788" y="76200"/>
            <a:ext cx="11521279" cy="1264568"/>
          </a:xfrm>
        </p:spPr>
        <p:txBody>
          <a:bodyPr>
            <a:normAutofit fontScale="90000"/>
          </a:bodyPr>
          <a:lstStyle/>
          <a:p>
            <a:pPr algn="ctr">
              <a:lnSpc>
                <a:spcPct val="100000"/>
              </a:lnSpc>
            </a:pPr>
            <a:r>
              <a:rPr lang="en-US" altLang="zh-TW" dirty="0" smtClean="0"/>
              <a:t/>
            </a:r>
            <a:br>
              <a:rPr lang="en-US" altLang="zh-TW" dirty="0" smtClean="0"/>
            </a:br>
            <a:r>
              <a:rPr lang="zh-TW" altLang="zh-TW" sz="4900" b="1" dirty="0" smtClean="0">
                <a:solidFill>
                  <a:srgbClr val="C00000"/>
                </a:solidFill>
              </a:rPr>
              <a:t>國土空間發展策略計畫</a:t>
            </a:r>
            <a:r>
              <a:rPr lang="en-US" altLang="zh-TW" sz="4900" b="1" dirty="0" smtClean="0">
                <a:solidFill>
                  <a:srgbClr val="C00000"/>
                </a:solidFill>
              </a:rPr>
              <a:t/>
            </a:r>
            <a:br>
              <a:rPr lang="en-US" altLang="zh-TW" sz="4900" b="1" dirty="0" smtClean="0">
                <a:solidFill>
                  <a:srgbClr val="C00000"/>
                </a:solidFill>
              </a:rPr>
            </a:br>
            <a:r>
              <a:rPr lang="zh-TW" altLang="en-US" sz="3200" dirty="0" smtClean="0">
                <a:solidFill>
                  <a:srgbClr val="C00000"/>
                </a:solidFill>
              </a:rPr>
              <a:t>（</a:t>
            </a:r>
            <a:r>
              <a:rPr lang="en-US" altLang="zh-TW" sz="3200" dirty="0" smtClean="0">
                <a:solidFill>
                  <a:srgbClr val="C00000"/>
                </a:solidFill>
              </a:rPr>
              <a:t>2010</a:t>
            </a:r>
            <a:r>
              <a:rPr lang="zh-TW" altLang="zh-TW" sz="3200" dirty="0" smtClean="0">
                <a:solidFill>
                  <a:srgbClr val="C00000"/>
                </a:solidFill>
              </a:rPr>
              <a:t>年</a:t>
            </a:r>
            <a:r>
              <a:rPr lang="en-US" altLang="zh-TW" sz="3200" dirty="0" smtClean="0">
                <a:solidFill>
                  <a:srgbClr val="C00000"/>
                </a:solidFill>
              </a:rPr>
              <a:t>2</a:t>
            </a:r>
            <a:r>
              <a:rPr lang="zh-TW" altLang="zh-TW" sz="3200" dirty="0" smtClean="0">
                <a:solidFill>
                  <a:srgbClr val="C00000"/>
                </a:solidFill>
              </a:rPr>
              <a:t>月</a:t>
            </a:r>
            <a:r>
              <a:rPr lang="en-US" altLang="zh-TW" sz="3200" dirty="0" smtClean="0">
                <a:solidFill>
                  <a:srgbClr val="C00000"/>
                </a:solidFill>
              </a:rPr>
              <a:t>22</a:t>
            </a:r>
            <a:r>
              <a:rPr lang="zh-TW" altLang="zh-TW" sz="3200" dirty="0" smtClean="0">
                <a:solidFill>
                  <a:srgbClr val="C00000"/>
                </a:solidFill>
              </a:rPr>
              <a:t>日</a:t>
            </a:r>
            <a:r>
              <a:rPr lang="en-US" altLang="zh-TW" sz="3200" dirty="0" smtClean="0">
                <a:solidFill>
                  <a:srgbClr val="C00000"/>
                </a:solidFill>
              </a:rPr>
              <a:t>)</a:t>
            </a:r>
            <a:endParaRPr lang="zh-TW" altLang="en-US" sz="3200" dirty="0">
              <a:solidFill>
                <a:srgbClr val="C00000"/>
              </a:solidFill>
            </a:endParaRPr>
          </a:p>
        </p:txBody>
      </p:sp>
      <p:sp>
        <p:nvSpPr>
          <p:cNvPr id="3" name="內容版面配置區 2"/>
          <p:cNvSpPr>
            <a:spLocks noGrp="1"/>
          </p:cNvSpPr>
          <p:nvPr>
            <p:ph idx="1"/>
          </p:nvPr>
        </p:nvSpPr>
        <p:spPr>
          <a:xfrm>
            <a:off x="477788" y="1268760"/>
            <a:ext cx="11377264" cy="5328592"/>
          </a:xfrm>
        </p:spPr>
        <p:txBody>
          <a:bodyPr>
            <a:normAutofit/>
          </a:bodyPr>
          <a:lstStyle/>
          <a:p>
            <a:pPr>
              <a:lnSpc>
                <a:spcPct val="100000"/>
              </a:lnSpc>
            </a:pPr>
            <a:r>
              <a:rPr lang="zh-TW" altLang="en-US" sz="3200" b="1" dirty="0" smtClean="0">
                <a:solidFill>
                  <a:srgbClr val="002060"/>
                </a:solidFill>
              </a:rPr>
              <a:t>強調</a:t>
            </a:r>
            <a:r>
              <a:rPr lang="zh-TW" altLang="zh-TW" sz="3200" b="1" dirty="0" smtClean="0">
                <a:solidFill>
                  <a:srgbClr val="002060"/>
                </a:solidFill>
              </a:rPr>
              <a:t>永續與調適、公平與均衡、效率與效能、多元與合作等國土發展核心價值</a:t>
            </a:r>
            <a:r>
              <a:rPr lang="zh-TW" altLang="en-US" sz="3200" b="1" dirty="0" smtClean="0">
                <a:solidFill>
                  <a:srgbClr val="002060"/>
                </a:solidFill>
              </a:rPr>
              <a:t>。</a:t>
            </a:r>
            <a:endParaRPr lang="en-US" altLang="zh-TW" sz="3200" b="1" dirty="0" smtClean="0">
              <a:solidFill>
                <a:srgbClr val="002060"/>
              </a:solidFill>
            </a:endParaRPr>
          </a:p>
          <a:p>
            <a:pPr>
              <a:lnSpc>
                <a:spcPct val="100000"/>
              </a:lnSpc>
            </a:pPr>
            <a:r>
              <a:rPr lang="zh-TW" altLang="zh-TW" sz="3200" b="1" dirty="0" smtClean="0">
                <a:solidFill>
                  <a:srgbClr val="002060"/>
                </a:solidFill>
              </a:rPr>
              <a:t>國土空間發展之總目標為：「塑造創新環境，建構永續社會」，並創造臺灣成為「安全自然生態」、「優質生活健康」、「知識經濟運籌」、「節能減碳省水」</a:t>
            </a:r>
            <a:r>
              <a:rPr lang="zh-TW" altLang="en-US" sz="3200" b="1" dirty="0" smtClean="0">
                <a:solidFill>
                  <a:srgbClr val="002060"/>
                </a:solidFill>
              </a:rPr>
              <a:t> 。（</a:t>
            </a:r>
            <a:r>
              <a:rPr lang="zh-TW" altLang="zh-TW" sz="3200" b="1" dirty="0" smtClean="0">
                <a:solidFill>
                  <a:srgbClr val="002060"/>
                </a:solidFill>
              </a:rPr>
              <a:t>國土發展新願景</a:t>
            </a:r>
            <a:r>
              <a:rPr lang="zh-TW" altLang="en-US" sz="3200" b="1" dirty="0" smtClean="0">
                <a:solidFill>
                  <a:srgbClr val="002060"/>
                </a:solidFill>
              </a:rPr>
              <a:t>）</a:t>
            </a:r>
            <a:endParaRPr lang="en-US" altLang="zh-TW" sz="3200" b="1" dirty="0" smtClean="0">
              <a:solidFill>
                <a:srgbClr val="002060"/>
              </a:solidFill>
            </a:endParaRPr>
          </a:p>
          <a:p>
            <a:pPr>
              <a:lnSpc>
                <a:spcPct val="100000"/>
              </a:lnSpc>
            </a:pPr>
            <a:r>
              <a:rPr lang="zh-TW" altLang="zh-TW" sz="3200" b="1" dirty="0" smtClean="0">
                <a:solidFill>
                  <a:srgbClr val="002060"/>
                </a:solidFill>
              </a:rPr>
              <a:t>針對國土保育與永續資源管理、創新與產業經濟發展、城鄉永續發展、綠色與智慧化運輸等面向分別提出政策，以作為引領中央、地方及各部門長期發展之指導。</a:t>
            </a:r>
          </a:p>
          <a:p>
            <a:endParaRPr lang="zh-TW" altLang="en-US" dirty="0"/>
          </a:p>
        </p:txBody>
      </p:sp>
      <p:sp>
        <p:nvSpPr>
          <p:cNvPr id="4" name="文字方塊 3"/>
          <p:cNvSpPr txBox="1"/>
          <p:nvPr/>
        </p:nvSpPr>
        <p:spPr>
          <a:xfrm>
            <a:off x="2566020" y="6414802"/>
            <a:ext cx="7911140" cy="443198"/>
          </a:xfrm>
          <a:prstGeom prst="rect">
            <a:avLst/>
          </a:prstGeom>
          <a:noFill/>
        </p:spPr>
        <p:txBody>
          <a:bodyPr wrap="none" rtlCol="0">
            <a:spAutoFit/>
          </a:bodyPr>
          <a:lstStyle/>
          <a:p>
            <a:pPr>
              <a:lnSpc>
                <a:spcPct val="95000"/>
              </a:lnSpc>
            </a:pPr>
            <a:r>
              <a:rPr lang="zh-TW" altLang="zh-TW" dirty="0" smtClean="0"/>
              <a:t>行政院經濟建設委員會，國土空間發展策略計畫，</a:t>
            </a:r>
            <a:r>
              <a:rPr lang="en-US" altLang="zh-TW" dirty="0" smtClean="0"/>
              <a:t>99</a:t>
            </a:r>
            <a:r>
              <a:rPr lang="zh-TW" altLang="zh-TW" dirty="0" smtClean="0"/>
              <a:t>年。</a:t>
            </a:r>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1764" y="76200"/>
            <a:ext cx="11927061" cy="1768624"/>
          </a:xfrm>
        </p:spPr>
        <p:txBody>
          <a:bodyPr>
            <a:normAutofit fontScale="90000"/>
          </a:bodyPr>
          <a:lstStyle/>
          <a:p>
            <a:pPr algn="ct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zh-TW" altLang="zh-TW" sz="4900" b="1" dirty="0" smtClean="0">
                <a:solidFill>
                  <a:srgbClr val="C00000"/>
                </a:solidFill>
              </a:rPr>
              <a:t>國土保育與永續資源管理</a:t>
            </a:r>
            <a:r>
              <a:rPr lang="zh-TW" altLang="zh-TW" dirty="0" smtClean="0"/>
              <a:t/>
            </a:r>
            <a:br>
              <a:rPr lang="zh-TW" altLang="zh-TW" dirty="0" smtClean="0"/>
            </a:br>
            <a:endParaRPr lang="zh-TW" altLang="en-US" dirty="0"/>
          </a:p>
        </p:txBody>
      </p:sp>
      <p:sp>
        <p:nvSpPr>
          <p:cNvPr id="3" name="內容版面配置區 2"/>
          <p:cNvSpPr>
            <a:spLocks noGrp="1"/>
          </p:cNvSpPr>
          <p:nvPr>
            <p:ph idx="1"/>
          </p:nvPr>
        </p:nvSpPr>
        <p:spPr>
          <a:xfrm>
            <a:off x="1117309" y="1628800"/>
            <a:ext cx="10157354" cy="4543400"/>
          </a:xfrm>
        </p:spPr>
        <p:txBody>
          <a:bodyPr/>
          <a:lstStyle/>
          <a:p>
            <a:pPr>
              <a:buClr>
                <a:srgbClr val="1903BD"/>
              </a:buClr>
              <a:buFont typeface="Wingdings" pitchFamily="2" charset="2"/>
              <a:buChar char="Ø"/>
            </a:pPr>
            <a:r>
              <a:rPr lang="zh-TW" altLang="zh-TW" sz="3600" b="1" dirty="0" smtClean="0">
                <a:solidFill>
                  <a:srgbClr val="002060"/>
                </a:solidFill>
              </a:rPr>
              <a:t>因應全球環境變遷推動國土保安</a:t>
            </a:r>
            <a:endParaRPr lang="en-US" altLang="zh-TW" sz="3600" b="1" dirty="0" smtClean="0">
              <a:solidFill>
                <a:srgbClr val="002060"/>
              </a:solidFill>
            </a:endParaRPr>
          </a:p>
          <a:p>
            <a:pPr>
              <a:buClr>
                <a:srgbClr val="1903BD"/>
              </a:buClr>
              <a:buFont typeface="Wingdings" pitchFamily="2" charset="2"/>
              <a:buChar char="Ø"/>
            </a:pPr>
            <a:r>
              <a:rPr lang="zh-TW" altLang="zh-TW" sz="3600" b="1" dirty="0" smtClean="0">
                <a:solidFill>
                  <a:srgbClr val="002060"/>
                </a:solidFill>
              </a:rPr>
              <a:t>推動流域之綜合治理</a:t>
            </a:r>
            <a:endParaRPr lang="en-US" altLang="zh-TW" sz="3600" b="1" dirty="0" smtClean="0">
              <a:solidFill>
                <a:srgbClr val="002060"/>
              </a:solidFill>
            </a:endParaRPr>
          </a:p>
          <a:p>
            <a:pPr>
              <a:buClr>
                <a:srgbClr val="1903BD"/>
              </a:buClr>
              <a:buFont typeface="Wingdings" pitchFamily="2" charset="2"/>
              <a:buChar char="Ø"/>
            </a:pPr>
            <a:r>
              <a:rPr lang="zh-TW" altLang="zh-TW" sz="3600" b="1" dirty="0" smtClean="0">
                <a:solidFill>
                  <a:srgbClr val="002060"/>
                </a:solidFill>
              </a:rPr>
              <a:t>落實農地資源之利用與保育</a:t>
            </a:r>
            <a:endParaRPr lang="en-US" altLang="zh-TW" sz="3600" b="1" dirty="0" smtClean="0">
              <a:solidFill>
                <a:srgbClr val="002060"/>
              </a:solidFill>
            </a:endParaRPr>
          </a:p>
          <a:p>
            <a:pPr>
              <a:buClr>
                <a:srgbClr val="1903BD"/>
              </a:buClr>
              <a:buFont typeface="Wingdings" pitchFamily="2" charset="2"/>
              <a:buChar char="Ø"/>
            </a:pPr>
            <a:r>
              <a:rPr lang="zh-TW" altLang="zh-TW" sz="3600" b="1" dirty="0" smtClean="0">
                <a:solidFill>
                  <a:srgbClr val="002060"/>
                </a:solidFill>
              </a:rPr>
              <a:t>保護生態資源並改善生物棲地環境</a:t>
            </a:r>
            <a:endParaRPr lang="en-US" altLang="zh-TW" sz="3600" b="1" dirty="0" smtClean="0">
              <a:solidFill>
                <a:srgbClr val="002060"/>
              </a:solidFill>
            </a:endParaRPr>
          </a:p>
          <a:p>
            <a:pPr>
              <a:buClr>
                <a:srgbClr val="1903BD"/>
              </a:buClr>
              <a:buFont typeface="Wingdings" pitchFamily="2" charset="2"/>
              <a:buChar char="Ø"/>
            </a:pPr>
            <a:r>
              <a:rPr lang="zh-TW" altLang="zh-TW" sz="3600" b="1" dirty="0" smtClean="0">
                <a:solidFill>
                  <a:srgbClr val="002060"/>
                </a:solidFill>
              </a:rPr>
              <a:t>規劃低碳城鄉與能源設施之土地利用</a:t>
            </a:r>
          </a:p>
          <a:p>
            <a:endParaRPr lang="zh-TW" altLang="en-US" dirty="0"/>
          </a:p>
        </p:txBody>
      </p:sp>
      <p:sp>
        <p:nvSpPr>
          <p:cNvPr id="5" name="文字方塊 4"/>
          <p:cNvSpPr txBox="1"/>
          <p:nvPr/>
        </p:nvSpPr>
        <p:spPr>
          <a:xfrm>
            <a:off x="2061964" y="6021288"/>
            <a:ext cx="7911140" cy="443198"/>
          </a:xfrm>
          <a:prstGeom prst="rect">
            <a:avLst/>
          </a:prstGeom>
          <a:noFill/>
        </p:spPr>
        <p:txBody>
          <a:bodyPr wrap="none" rtlCol="0">
            <a:spAutoFit/>
          </a:bodyPr>
          <a:lstStyle/>
          <a:p>
            <a:pPr>
              <a:lnSpc>
                <a:spcPct val="95000"/>
              </a:lnSpc>
            </a:pPr>
            <a:r>
              <a:rPr lang="zh-TW" altLang="zh-TW" dirty="0" smtClean="0"/>
              <a:t>行政院經濟建設委員會，國土空間發展策略計畫，</a:t>
            </a:r>
            <a:r>
              <a:rPr lang="en-US" altLang="zh-TW" dirty="0" smtClean="0"/>
              <a:t>99</a:t>
            </a:r>
            <a:r>
              <a:rPr lang="zh-TW" altLang="zh-TW" dirty="0" smtClean="0"/>
              <a:t>年。</a:t>
            </a:r>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7788" y="0"/>
            <a:ext cx="11711037" cy="1052736"/>
          </a:xfrm>
        </p:spPr>
        <p:txBody>
          <a:bodyPr>
            <a:normAutofit fontScale="90000"/>
          </a:bodyPr>
          <a:lstStyle/>
          <a:p>
            <a:pPr algn="ctr">
              <a:lnSpc>
                <a:spcPct val="100000"/>
              </a:lnSpc>
            </a:pP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zh-TW" altLang="en-US" sz="5300" b="1" dirty="0" smtClean="0">
                <a:solidFill>
                  <a:srgbClr val="C00000"/>
                </a:solidFill>
              </a:rPr>
              <a:t>創新與產業經濟發展</a:t>
            </a:r>
            <a:endParaRPr lang="zh-TW" altLang="en-US" sz="5300" b="1" dirty="0">
              <a:solidFill>
                <a:srgbClr val="C00000"/>
              </a:solidFill>
            </a:endParaRPr>
          </a:p>
        </p:txBody>
      </p:sp>
      <p:sp>
        <p:nvSpPr>
          <p:cNvPr id="3" name="內容版面配置區 2"/>
          <p:cNvSpPr>
            <a:spLocks noGrp="1"/>
          </p:cNvSpPr>
          <p:nvPr>
            <p:ph idx="1"/>
          </p:nvPr>
        </p:nvSpPr>
        <p:spPr>
          <a:xfrm>
            <a:off x="1117309" y="1268760"/>
            <a:ext cx="10157354" cy="4903440"/>
          </a:xfrm>
        </p:spPr>
        <p:txBody>
          <a:bodyPr/>
          <a:lstStyle/>
          <a:p>
            <a:pPr>
              <a:buClr>
                <a:srgbClr val="1903BD"/>
              </a:buClr>
              <a:buFont typeface="Wingdings" pitchFamily="2" charset="2"/>
              <a:buChar char="Ø"/>
            </a:pPr>
            <a:r>
              <a:rPr lang="zh-TW" altLang="en-US" sz="4000" b="1" dirty="0" smtClean="0"/>
              <a:t> </a:t>
            </a:r>
            <a:r>
              <a:rPr lang="zh-TW" altLang="zh-TW" sz="4000" b="1" dirty="0" smtClean="0">
                <a:solidFill>
                  <a:srgbClr val="002060"/>
                </a:solidFill>
              </a:rPr>
              <a:t>整合區域優勢產業群聚</a:t>
            </a:r>
            <a:endParaRPr lang="en-US" altLang="zh-TW" sz="4000" b="1" dirty="0" smtClean="0">
              <a:solidFill>
                <a:srgbClr val="002060"/>
              </a:solidFill>
            </a:endParaRPr>
          </a:p>
          <a:p>
            <a:pPr>
              <a:buClr>
                <a:srgbClr val="1903BD"/>
              </a:buClr>
              <a:buFont typeface="Wingdings" pitchFamily="2" charset="2"/>
              <a:buChar char="Ø"/>
            </a:pPr>
            <a:r>
              <a:rPr lang="zh-TW" altLang="en-US" sz="4000" b="1" dirty="0" smtClean="0">
                <a:solidFill>
                  <a:srgbClr val="002060"/>
                </a:solidFill>
              </a:rPr>
              <a:t> </a:t>
            </a:r>
            <a:r>
              <a:rPr lang="zh-TW" altLang="zh-TW" sz="4000" b="1" dirty="0" smtClean="0">
                <a:solidFill>
                  <a:srgbClr val="002060"/>
                </a:solidFill>
              </a:rPr>
              <a:t>建立區域創新系統</a:t>
            </a:r>
            <a:endParaRPr lang="en-US" altLang="zh-TW" sz="4000" b="1" dirty="0" smtClean="0">
              <a:solidFill>
                <a:srgbClr val="002060"/>
              </a:solidFill>
            </a:endParaRPr>
          </a:p>
          <a:p>
            <a:pPr>
              <a:buClr>
                <a:srgbClr val="1903BD"/>
              </a:buClr>
              <a:buFont typeface="Wingdings" pitchFamily="2" charset="2"/>
              <a:buChar char="Ø"/>
            </a:pPr>
            <a:r>
              <a:rPr lang="zh-TW" altLang="en-US" sz="4000" b="1" dirty="0" smtClean="0">
                <a:solidFill>
                  <a:srgbClr val="002060"/>
                </a:solidFill>
              </a:rPr>
              <a:t> </a:t>
            </a:r>
            <a:r>
              <a:rPr lang="zh-TW" altLang="zh-TW" sz="4000" b="1" dirty="0" smtClean="0">
                <a:solidFill>
                  <a:srgbClr val="002060"/>
                </a:solidFill>
              </a:rPr>
              <a:t>規劃推動「產業創新走廊」</a:t>
            </a:r>
            <a:endParaRPr lang="en-US" altLang="zh-TW" sz="4000" b="1" dirty="0" smtClean="0">
              <a:solidFill>
                <a:srgbClr val="002060"/>
              </a:solidFill>
            </a:endParaRPr>
          </a:p>
          <a:p>
            <a:pPr>
              <a:buClr>
                <a:srgbClr val="1903BD"/>
              </a:buClr>
              <a:buFont typeface="Wingdings" pitchFamily="2" charset="2"/>
              <a:buChar char="Ø"/>
            </a:pPr>
            <a:r>
              <a:rPr lang="zh-TW" altLang="en-US" sz="4000" b="1" dirty="0" smtClean="0">
                <a:solidFill>
                  <a:srgbClr val="002060"/>
                </a:solidFill>
              </a:rPr>
              <a:t> </a:t>
            </a:r>
            <a:r>
              <a:rPr lang="zh-TW" altLang="zh-TW" sz="4000" b="1" dirty="0" smtClean="0">
                <a:solidFill>
                  <a:srgbClr val="002060"/>
                </a:solidFill>
              </a:rPr>
              <a:t>擴大產業用地彈性</a:t>
            </a:r>
            <a:endParaRPr lang="en-US" altLang="zh-TW" sz="4000" b="1" dirty="0" smtClean="0">
              <a:solidFill>
                <a:srgbClr val="002060"/>
              </a:solidFill>
            </a:endParaRPr>
          </a:p>
          <a:p>
            <a:pPr>
              <a:buClr>
                <a:srgbClr val="1903BD"/>
              </a:buClr>
              <a:buFont typeface="Wingdings" pitchFamily="2" charset="2"/>
              <a:buChar char="Ø"/>
            </a:pPr>
            <a:r>
              <a:rPr lang="zh-TW" altLang="en-US" sz="4000" b="1" dirty="0" smtClean="0">
                <a:solidFill>
                  <a:srgbClr val="002060"/>
                </a:solidFill>
              </a:rPr>
              <a:t> </a:t>
            </a:r>
            <a:r>
              <a:rPr lang="zh-TW" altLang="zh-TW" sz="4000" b="1" dirty="0" smtClean="0">
                <a:solidFill>
                  <a:srgbClr val="002060"/>
                </a:solidFill>
              </a:rPr>
              <a:t>建立老舊工業區轉型機制</a:t>
            </a:r>
          </a:p>
          <a:p>
            <a:pPr>
              <a:buClr>
                <a:srgbClr val="1903BD"/>
              </a:buClr>
              <a:buFont typeface="Wingdings" pitchFamily="2" charset="2"/>
              <a:buChar char="Ø"/>
            </a:pPr>
            <a:endParaRPr lang="zh-TW" altLang="en-US" dirty="0"/>
          </a:p>
        </p:txBody>
      </p:sp>
      <p:sp>
        <p:nvSpPr>
          <p:cNvPr id="4" name="文字方塊 3"/>
          <p:cNvSpPr txBox="1"/>
          <p:nvPr/>
        </p:nvSpPr>
        <p:spPr>
          <a:xfrm>
            <a:off x="2638028" y="6093296"/>
            <a:ext cx="7911140" cy="443198"/>
          </a:xfrm>
          <a:prstGeom prst="rect">
            <a:avLst/>
          </a:prstGeom>
          <a:noFill/>
        </p:spPr>
        <p:txBody>
          <a:bodyPr wrap="none" rtlCol="0">
            <a:spAutoFit/>
          </a:bodyPr>
          <a:lstStyle/>
          <a:p>
            <a:pPr>
              <a:lnSpc>
                <a:spcPct val="95000"/>
              </a:lnSpc>
            </a:pPr>
            <a:r>
              <a:rPr lang="zh-TW" altLang="zh-TW" dirty="0" smtClean="0"/>
              <a:t>行政院經濟建設委員會，國土空間發展策略計畫，</a:t>
            </a:r>
            <a:r>
              <a:rPr lang="en-US" altLang="zh-TW" dirty="0" smtClean="0"/>
              <a:t>99</a:t>
            </a:r>
            <a:r>
              <a:rPr lang="zh-TW" altLang="zh-TW" dirty="0" smtClean="0"/>
              <a:t>年。</a:t>
            </a:r>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1120552"/>
          </a:xfrm>
        </p:spPr>
        <p:txBody>
          <a:bodyPr>
            <a:normAutofit fontScale="90000"/>
          </a:bodyPr>
          <a:lstStyle/>
          <a:p>
            <a:pPr algn="ctr"/>
            <a:r>
              <a:rPr lang="en-US" altLang="zh-TW" dirty="0" smtClean="0"/>
              <a:t/>
            </a:r>
            <a:br>
              <a:rPr lang="en-US" altLang="zh-TW" dirty="0" smtClean="0"/>
            </a:br>
            <a:r>
              <a:rPr lang="en-US" altLang="zh-TW" dirty="0" smtClean="0"/>
              <a:t/>
            </a:r>
            <a:br>
              <a:rPr lang="en-US" altLang="zh-TW" dirty="0" smtClean="0"/>
            </a:br>
            <a:r>
              <a:rPr lang="zh-TW" altLang="zh-TW" dirty="0" smtClean="0"/>
              <a:t/>
            </a:r>
            <a:br>
              <a:rPr lang="zh-TW" altLang="zh-TW" dirty="0" smtClean="0"/>
            </a:br>
            <a:r>
              <a:rPr lang="zh-TW" altLang="en-US" sz="5300" b="1" dirty="0" smtClean="0">
                <a:solidFill>
                  <a:srgbClr val="C00000"/>
                </a:solidFill>
              </a:rPr>
              <a:t>城鄉永續發展</a:t>
            </a:r>
            <a:endParaRPr lang="zh-TW" altLang="en-US" sz="5300" b="1" dirty="0">
              <a:solidFill>
                <a:srgbClr val="C00000"/>
              </a:solidFill>
            </a:endParaRPr>
          </a:p>
        </p:txBody>
      </p:sp>
      <p:sp>
        <p:nvSpPr>
          <p:cNvPr id="3" name="內容版面配置區 2"/>
          <p:cNvSpPr>
            <a:spLocks noGrp="1"/>
          </p:cNvSpPr>
          <p:nvPr>
            <p:ph idx="1"/>
          </p:nvPr>
        </p:nvSpPr>
        <p:spPr>
          <a:xfrm>
            <a:off x="765820" y="1340768"/>
            <a:ext cx="10729192" cy="4831432"/>
          </a:xfrm>
        </p:spPr>
        <p:txBody>
          <a:bodyPr/>
          <a:lstStyle/>
          <a:p>
            <a:pPr>
              <a:buFont typeface="Wingdings" pitchFamily="2" charset="2"/>
              <a:buChar char="Ø"/>
            </a:pPr>
            <a:r>
              <a:rPr lang="zh-TW" altLang="en-US" sz="3600" dirty="0" smtClean="0"/>
              <a:t> </a:t>
            </a:r>
            <a:r>
              <a:rPr lang="zh-TW" altLang="zh-TW" sz="3600" b="1" dirty="0" smtClean="0">
                <a:solidFill>
                  <a:srgbClr val="002060"/>
                </a:solidFill>
              </a:rPr>
              <a:t>強化城市區域競爭力，推動成長管理</a:t>
            </a:r>
            <a:endParaRPr lang="en-US" altLang="zh-TW" sz="3600" b="1" dirty="0" smtClean="0">
              <a:solidFill>
                <a:srgbClr val="002060"/>
              </a:solidFill>
            </a:endParaRPr>
          </a:p>
          <a:p>
            <a:pPr>
              <a:buFont typeface="Wingdings" pitchFamily="2" charset="2"/>
              <a:buChar char="Ø"/>
            </a:pPr>
            <a:r>
              <a:rPr lang="zh-TW" altLang="en-US" sz="3600" b="1" dirty="0" smtClean="0">
                <a:solidFill>
                  <a:srgbClr val="002060"/>
                </a:solidFill>
              </a:rPr>
              <a:t> </a:t>
            </a:r>
            <a:r>
              <a:rPr lang="zh-TW" altLang="zh-TW" sz="3600" b="1" dirty="0" smtClean="0">
                <a:solidFill>
                  <a:srgbClr val="002060"/>
                </a:solidFill>
              </a:rPr>
              <a:t>整體發展農村及部落地區，平衡城鄉落差</a:t>
            </a:r>
            <a:endParaRPr lang="en-US" altLang="zh-TW" sz="3600" b="1" dirty="0" smtClean="0">
              <a:solidFill>
                <a:srgbClr val="002060"/>
              </a:solidFill>
            </a:endParaRPr>
          </a:p>
          <a:p>
            <a:pPr>
              <a:buFont typeface="Wingdings" pitchFamily="2" charset="2"/>
              <a:buChar char="Ø"/>
            </a:pPr>
            <a:r>
              <a:rPr lang="zh-TW" altLang="en-US" sz="3600" b="1" dirty="0" smtClean="0">
                <a:solidFill>
                  <a:srgbClr val="002060"/>
                </a:solidFill>
              </a:rPr>
              <a:t> </a:t>
            </a:r>
            <a:r>
              <a:rPr lang="zh-TW" altLang="zh-TW" sz="3600" b="1" dirty="0" smtClean="0">
                <a:solidFill>
                  <a:srgbClr val="002060"/>
                </a:solidFill>
              </a:rPr>
              <a:t>積極推動地盡其利的都市更新</a:t>
            </a:r>
            <a:endParaRPr lang="en-US" altLang="zh-TW" sz="3600" b="1" dirty="0" smtClean="0">
              <a:solidFill>
                <a:srgbClr val="002060"/>
              </a:solidFill>
            </a:endParaRPr>
          </a:p>
          <a:p>
            <a:pPr>
              <a:buFont typeface="Wingdings" pitchFamily="2" charset="2"/>
              <a:buChar char="Ø"/>
            </a:pPr>
            <a:r>
              <a:rPr lang="zh-TW" altLang="en-US" sz="3600" b="1" dirty="0" smtClean="0">
                <a:solidFill>
                  <a:srgbClr val="002060"/>
                </a:solidFill>
              </a:rPr>
              <a:t> </a:t>
            </a:r>
            <a:r>
              <a:rPr lang="zh-TW" altLang="zh-TW" sz="3600" b="1" dirty="0" smtClean="0">
                <a:solidFill>
                  <a:srgbClr val="002060"/>
                </a:solidFill>
              </a:rPr>
              <a:t>建構綠色基礎設施，提升城鄉防災能力</a:t>
            </a:r>
            <a:endParaRPr lang="en-US" altLang="zh-TW" sz="3600" b="1" dirty="0" smtClean="0">
              <a:solidFill>
                <a:srgbClr val="002060"/>
              </a:solidFill>
            </a:endParaRPr>
          </a:p>
          <a:p>
            <a:pPr>
              <a:buFont typeface="Wingdings" pitchFamily="2" charset="2"/>
              <a:buChar char="Ø"/>
            </a:pPr>
            <a:r>
              <a:rPr lang="zh-TW" altLang="en-US" sz="3600" b="1" dirty="0" smtClean="0">
                <a:solidFill>
                  <a:srgbClr val="002060"/>
                </a:solidFill>
              </a:rPr>
              <a:t> </a:t>
            </a:r>
            <a:r>
              <a:rPr lang="zh-TW" altLang="zh-TW" sz="3600" b="1" dirty="0" smtClean="0">
                <a:solidFill>
                  <a:srgbClr val="002060"/>
                </a:solidFill>
              </a:rPr>
              <a:t>適切提供滿足生活品質的公共設施及生活配套</a:t>
            </a:r>
            <a:endParaRPr lang="en-US" altLang="zh-TW" sz="3600" b="1" dirty="0" smtClean="0">
              <a:solidFill>
                <a:srgbClr val="002060"/>
              </a:solidFill>
            </a:endParaRPr>
          </a:p>
          <a:p>
            <a:pPr>
              <a:buFont typeface="Wingdings" pitchFamily="2" charset="2"/>
              <a:buChar char="Ø"/>
            </a:pPr>
            <a:r>
              <a:rPr lang="zh-TW" altLang="en-US" sz="3600" b="1" dirty="0" smtClean="0">
                <a:solidFill>
                  <a:srgbClr val="002060"/>
                </a:solidFill>
              </a:rPr>
              <a:t> </a:t>
            </a:r>
            <a:r>
              <a:rPr lang="zh-TW" altLang="zh-TW" sz="3600" b="1" dirty="0" smtClean="0">
                <a:solidFill>
                  <a:srgbClr val="002060"/>
                </a:solidFill>
              </a:rPr>
              <a:t>提升國土美質，營造富麗創意的城鄉環境</a:t>
            </a:r>
          </a:p>
          <a:p>
            <a:endParaRPr lang="zh-TW" altLang="en-US" dirty="0"/>
          </a:p>
        </p:txBody>
      </p:sp>
      <p:sp>
        <p:nvSpPr>
          <p:cNvPr id="4" name="文字方塊 3"/>
          <p:cNvSpPr txBox="1"/>
          <p:nvPr/>
        </p:nvSpPr>
        <p:spPr>
          <a:xfrm>
            <a:off x="2638028" y="6093296"/>
            <a:ext cx="7911140" cy="443198"/>
          </a:xfrm>
          <a:prstGeom prst="rect">
            <a:avLst/>
          </a:prstGeom>
          <a:noFill/>
        </p:spPr>
        <p:txBody>
          <a:bodyPr wrap="none" rtlCol="0">
            <a:spAutoFit/>
          </a:bodyPr>
          <a:lstStyle/>
          <a:p>
            <a:pPr>
              <a:lnSpc>
                <a:spcPct val="95000"/>
              </a:lnSpc>
            </a:pPr>
            <a:r>
              <a:rPr lang="zh-TW" altLang="zh-TW" dirty="0" smtClean="0"/>
              <a:t>行政院經濟建設委員會，國土空間發展策略計畫，</a:t>
            </a:r>
            <a:r>
              <a:rPr lang="en-US" altLang="zh-TW" dirty="0" smtClean="0"/>
              <a:t>99</a:t>
            </a:r>
            <a:r>
              <a:rPr lang="zh-TW" altLang="zh-TW" dirty="0" smtClean="0"/>
              <a:t>年。</a:t>
            </a:r>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1764" y="76200"/>
            <a:ext cx="11449272" cy="976536"/>
          </a:xfrm>
        </p:spPr>
        <p:txBody>
          <a:bodyPr>
            <a:normAutofit fontScale="90000"/>
          </a:bodyPr>
          <a:lstStyle/>
          <a:p>
            <a:pPr algn="ctr">
              <a:lnSpc>
                <a:spcPct val="100000"/>
              </a:lnSpc>
            </a:pPr>
            <a:r>
              <a:rPr lang="en-US" altLang="zh-TW" b="1" dirty="0" smtClean="0">
                <a:solidFill>
                  <a:srgbClr val="C00000"/>
                </a:solidFill>
              </a:rPr>
              <a:t/>
            </a:r>
            <a:br>
              <a:rPr lang="en-US" altLang="zh-TW" b="1" dirty="0" smtClean="0">
                <a:solidFill>
                  <a:srgbClr val="C00000"/>
                </a:solidFill>
              </a:rPr>
            </a:br>
            <a:r>
              <a:rPr lang="en-US" altLang="zh-TW" b="1" dirty="0" smtClean="0">
                <a:solidFill>
                  <a:srgbClr val="C00000"/>
                </a:solidFill>
              </a:rPr>
              <a:t/>
            </a:r>
            <a:br>
              <a:rPr lang="en-US" altLang="zh-TW" b="1" dirty="0" smtClean="0">
                <a:solidFill>
                  <a:srgbClr val="C00000"/>
                </a:solidFill>
              </a:rPr>
            </a:br>
            <a:r>
              <a:rPr lang="en-US" altLang="zh-TW" b="1" dirty="0" smtClean="0">
                <a:solidFill>
                  <a:srgbClr val="C00000"/>
                </a:solidFill>
              </a:rPr>
              <a:t/>
            </a:r>
            <a:br>
              <a:rPr lang="en-US" altLang="zh-TW" b="1" dirty="0" smtClean="0">
                <a:solidFill>
                  <a:srgbClr val="C00000"/>
                </a:solidFill>
              </a:rPr>
            </a:br>
            <a:r>
              <a:rPr lang="en-US" altLang="zh-TW" b="1" dirty="0" smtClean="0">
                <a:solidFill>
                  <a:srgbClr val="C00000"/>
                </a:solidFill>
              </a:rPr>
              <a:t/>
            </a:r>
            <a:br>
              <a:rPr lang="en-US" altLang="zh-TW" b="1" dirty="0" smtClean="0">
                <a:solidFill>
                  <a:srgbClr val="C00000"/>
                </a:solidFill>
              </a:rPr>
            </a:br>
            <a:r>
              <a:rPr lang="en-US" altLang="zh-TW" b="1" dirty="0" smtClean="0">
                <a:solidFill>
                  <a:srgbClr val="C00000"/>
                </a:solidFill>
              </a:rPr>
              <a:t/>
            </a:r>
            <a:br>
              <a:rPr lang="en-US" altLang="zh-TW" b="1" dirty="0" smtClean="0">
                <a:solidFill>
                  <a:srgbClr val="C00000"/>
                </a:solidFill>
              </a:rPr>
            </a:br>
            <a:r>
              <a:rPr lang="en-US" altLang="zh-TW" b="1" dirty="0" smtClean="0">
                <a:solidFill>
                  <a:srgbClr val="C00000"/>
                </a:solidFill>
              </a:rPr>
              <a:t/>
            </a:r>
            <a:br>
              <a:rPr lang="en-US" altLang="zh-TW" b="1" dirty="0" smtClean="0">
                <a:solidFill>
                  <a:srgbClr val="C00000"/>
                </a:solidFill>
              </a:rPr>
            </a:br>
            <a:r>
              <a:rPr lang="zh-TW" altLang="zh-TW" dirty="0" smtClean="0"/>
              <a:t/>
            </a:r>
            <a:br>
              <a:rPr lang="zh-TW" altLang="zh-TW" dirty="0" smtClean="0"/>
            </a:br>
            <a:r>
              <a:rPr lang="zh-TW" altLang="zh-TW" sz="5300" b="1" dirty="0" smtClean="0">
                <a:solidFill>
                  <a:srgbClr val="C00000"/>
                </a:solidFill>
              </a:rPr>
              <a:t>綠色與智慧化運輸</a:t>
            </a:r>
            <a:endParaRPr lang="zh-TW" altLang="en-US" sz="5300" dirty="0"/>
          </a:p>
        </p:txBody>
      </p:sp>
      <p:sp>
        <p:nvSpPr>
          <p:cNvPr id="3" name="內容版面配置區 2"/>
          <p:cNvSpPr>
            <a:spLocks noGrp="1"/>
          </p:cNvSpPr>
          <p:nvPr>
            <p:ph idx="1"/>
          </p:nvPr>
        </p:nvSpPr>
        <p:spPr>
          <a:xfrm>
            <a:off x="693812" y="1484784"/>
            <a:ext cx="11305256" cy="4687416"/>
          </a:xfrm>
        </p:spPr>
        <p:txBody>
          <a:bodyPr>
            <a:normAutofit fontScale="92500"/>
          </a:bodyPr>
          <a:lstStyle/>
          <a:p>
            <a:r>
              <a:rPr lang="zh-TW" altLang="zh-TW" sz="3600" b="1" dirty="0" smtClean="0">
                <a:solidFill>
                  <a:srgbClr val="002060"/>
                </a:solidFill>
              </a:rPr>
              <a:t>強化國際接軌能力及門戶地區功能</a:t>
            </a:r>
          </a:p>
          <a:p>
            <a:r>
              <a:rPr lang="zh-TW" altLang="zh-TW" sz="3600" b="1" dirty="0" smtClean="0">
                <a:solidFill>
                  <a:srgbClr val="002060"/>
                </a:solidFill>
              </a:rPr>
              <a:t>加強都會區域運輸系統與路網之整合發展</a:t>
            </a:r>
          </a:p>
          <a:p>
            <a:pPr>
              <a:lnSpc>
                <a:spcPct val="160000"/>
              </a:lnSpc>
            </a:pPr>
            <a:r>
              <a:rPr lang="zh-TW" altLang="zh-TW" sz="3600" b="1" dirty="0" smtClean="0">
                <a:solidFill>
                  <a:srgbClr val="002060"/>
                </a:solidFill>
              </a:rPr>
              <a:t>提升東部與離島地區對外運輸之機動性、安全性與可靠性</a:t>
            </a:r>
          </a:p>
          <a:p>
            <a:r>
              <a:rPr lang="zh-TW" altLang="zh-TW" sz="3600" b="1" dirty="0" smtClean="0">
                <a:solidFill>
                  <a:srgbClr val="002060"/>
                </a:solidFill>
              </a:rPr>
              <a:t>發展藍色運輸，開發海洋環帶觀光與沿海運輸產業</a:t>
            </a:r>
          </a:p>
          <a:p>
            <a:r>
              <a:rPr lang="zh-TW" altLang="zh-TW" sz="3600" b="1" dirty="0" smtClean="0">
                <a:solidFill>
                  <a:srgbClr val="002060"/>
                </a:solidFill>
              </a:rPr>
              <a:t>綠色人本運輸導向之發展模式</a:t>
            </a:r>
          </a:p>
          <a:p>
            <a:r>
              <a:rPr lang="zh-TW" altLang="zh-TW" sz="3600" b="1" dirty="0" smtClean="0">
                <a:solidFill>
                  <a:srgbClr val="002060"/>
                </a:solidFill>
              </a:rPr>
              <a:t>善用資訊與通訊能力，優化未來生活及縮短城鄉落差</a:t>
            </a:r>
          </a:p>
          <a:p>
            <a:endParaRPr lang="zh-TW" altLang="en-US" dirty="0"/>
          </a:p>
        </p:txBody>
      </p:sp>
      <p:sp>
        <p:nvSpPr>
          <p:cNvPr id="4" name="文字方塊 3"/>
          <p:cNvSpPr txBox="1"/>
          <p:nvPr/>
        </p:nvSpPr>
        <p:spPr>
          <a:xfrm>
            <a:off x="2638028" y="6093296"/>
            <a:ext cx="7911140" cy="443198"/>
          </a:xfrm>
          <a:prstGeom prst="rect">
            <a:avLst/>
          </a:prstGeom>
          <a:noFill/>
        </p:spPr>
        <p:txBody>
          <a:bodyPr wrap="none" rtlCol="0">
            <a:spAutoFit/>
          </a:bodyPr>
          <a:lstStyle/>
          <a:p>
            <a:pPr>
              <a:lnSpc>
                <a:spcPct val="95000"/>
              </a:lnSpc>
            </a:pPr>
            <a:r>
              <a:rPr lang="zh-TW" altLang="zh-TW" dirty="0" smtClean="0"/>
              <a:t>行政院經濟建設委員會，國土空間發展策略計畫，</a:t>
            </a:r>
            <a:r>
              <a:rPr lang="en-US" altLang="zh-TW" dirty="0" smtClean="0"/>
              <a:t>99</a:t>
            </a:r>
            <a:r>
              <a:rPr lang="zh-TW" altLang="zh-TW" dirty="0" smtClean="0"/>
              <a:t>年。</a:t>
            </a:r>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good">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D69424-34CA-416D-8659-0C355AFC80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good</Template>
  <TotalTime>0</TotalTime>
  <Words>4583</Words>
  <Application>Microsoft Office PowerPoint</Application>
  <PresentationFormat>自訂</PresentationFormat>
  <Paragraphs>268</Paragraphs>
  <Slides>43</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43</vt:i4>
      </vt:variant>
    </vt:vector>
  </HeadingPairs>
  <TitlesOfParts>
    <vt:vector size="45" baseType="lpstr">
      <vt:lpstr>good</vt:lpstr>
      <vt:lpstr>Document</vt:lpstr>
      <vt:lpstr>潛藏的國土危機--找出細節裡的魔鬼    </vt:lpstr>
      <vt:lpstr>「台灣地區綜合開發計畫」（1979）：</vt:lpstr>
      <vt:lpstr>「國土綜合開發計畫」 （1995）</vt:lpstr>
      <vt:lpstr>區域計畫之實施</vt:lpstr>
      <vt:lpstr> 國土空間發展策略計畫 （2010年2月22日)</vt:lpstr>
      <vt:lpstr>   國土保育與永續資源管理 </vt:lpstr>
      <vt:lpstr>            創新與產業經濟發展</vt:lpstr>
      <vt:lpstr>   城鄉永續發展</vt:lpstr>
      <vt:lpstr>       綠色與智慧化運輸</vt:lpstr>
      <vt:lpstr>國家氣候變遷調適政策綱領 (行政院101年6月25日核定)</vt:lpstr>
      <vt:lpstr>國家氣候變遷調適政策綱領：土地使用</vt:lpstr>
      <vt:lpstr>國家氣候變遷調適政策綱領：海岸</vt:lpstr>
      <vt:lpstr>以國土保育為先之區域重建綱要計畫 (行政院98年10月9日院臺經字第0980060508號函核定)</vt:lpstr>
      <vt:lpstr>     農地政策</vt:lpstr>
      <vt:lpstr>農地政策</vt:lpstr>
      <vt:lpstr>永續海岸整體發展方案 </vt:lpstr>
      <vt:lpstr>產業發展綱領 行政院100年5月9日院臺經字第1000022861A號函核定</vt:lpstr>
      <vt:lpstr>國土計畫體制變革原因</vt:lpstr>
      <vt:lpstr>國土計畫體制之變革</vt:lpstr>
      <vt:lpstr>國土規劃體制之變革</vt:lpstr>
      <vt:lpstr>區域規劃概念之繆誤</vt:lpstr>
      <vt:lpstr>對全國區域計畫指導功能之疑慮</vt:lpstr>
      <vt:lpstr>空間計畫與部門計畫之競合與衝突</vt:lpstr>
      <vt:lpstr>    </vt:lpstr>
      <vt:lpstr>全面鬆綁：開發是常態、保育是例外</vt:lpstr>
      <vt:lpstr> 建立計畫指導使用機制及簡化審議流程(1)</vt:lpstr>
      <vt:lpstr>建立計畫指導使用機制及簡化審議流程(2)</vt:lpstr>
      <vt:lpstr>輔導不法者就地合法</vt:lpstr>
      <vt:lpstr>  水庫集水區公有土地可出租與讓售</vt:lpstr>
      <vt:lpstr>加強海岸地區管理，因應氣候變遷與防災</vt:lpstr>
      <vt:lpstr>農地保護</vt:lpstr>
      <vt:lpstr>漠視弱勢區域</vt:lpstr>
      <vt:lpstr>開發與保育利益平衡機制</vt:lpstr>
      <vt:lpstr>水土保持法修法背景</vt:lpstr>
      <vt:lpstr>限縮特定水土保持區之劃設</vt:lpstr>
      <vt:lpstr>鬆綁已劃定山坡地範圍之變更</vt:lpstr>
      <vt:lpstr>廢除長期水土保持計畫擬定重點</vt:lpstr>
      <vt:lpstr>授權地方可以變更或廢止特定水保區</vt:lpstr>
      <vt:lpstr>鬆綁特定水土保持區開發行為</vt:lpstr>
      <vt:lpstr>刪除保護帶之設置</vt:lpstr>
      <vt:lpstr>官方說法</vt:lpstr>
      <vt:lpstr>應實施環評估細目及範圍認定標準修正草案</vt:lpstr>
      <vt:lpstr>投影片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2013-10-16T10:30:49Z</dcterms:created>
  <dcterms:modified xsi:type="dcterms:W3CDTF">2013-10-31T13:26:23Z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